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60" r:id="rId4"/>
    <p:sldId id="261" r:id="rId5"/>
    <p:sldId id="271" r:id="rId6"/>
    <p:sldId id="272" r:id="rId7"/>
    <p:sldId id="274" r:id="rId8"/>
    <p:sldId id="275" r:id="rId9"/>
    <p:sldId id="276" r:id="rId10"/>
    <p:sldId id="278" r:id="rId11"/>
    <p:sldId id="280" r:id="rId12"/>
    <p:sldId id="281" r:id="rId13"/>
    <p:sldId id="26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2A74"/>
    <a:srgbClr val="381C90"/>
    <a:srgbClr val="49104C"/>
    <a:srgbClr val="C696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 rtlCol="0"/>
        <a:lstStyle/>
        <a:p>
          <a:pPr rtl="0"/>
          <a:r>
            <a:rPr lang="pl-PL" sz="1400" b="1" dirty="0">
              <a:solidFill>
                <a:schemeClr val="tx2"/>
              </a:solidFill>
            </a:rPr>
            <a:t>4. R</a:t>
          </a:r>
          <a:r>
            <a:rPr lang="pl" sz="1400" b="1" dirty="0">
              <a:solidFill>
                <a:schemeClr val="tx2"/>
              </a:solidFill>
            </a:rPr>
            <a:t>ealizujemy programy, projekty, innowacje rozwijające wiedzę i umiejętności dzieci.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rtlCol="0"/>
        <a:lstStyle/>
        <a:p>
          <a:pPr rtl="0"/>
          <a:r>
            <a:rPr lang="pl" sz="1400" b="1" dirty="0">
              <a:solidFill>
                <a:schemeClr val="tx2"/>
              </a:solidFill>
            </a:rPr>
            <a:t>5. </a:t>
          </a:r>
          <a:r>
            <a:rPr lang="pl-PL" sz="1400" b="1" dirty="0">
              <a:solidFill>
                <a:schemeClr val="tx2"/>
              </a:solidFill>
            </a:rPr>
            <a:t>D</a:t>
          </a:r>
          <a:r>
            <a:rPr lang="pl" sz="1400" b="1" dirty="0">
              <a:solidFill>
                <a:schemeClr val="tx2"/>
              </a:solidFill>
            </a:rPr>
            <a:t>yrektor wspiera w rozwoju zawodowym nauczycieli, sprawnie zarządza placówką. 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pl-PL" sz="1400" b="1" dirty="0">
              <a:solidFill>
                <a:schemeClr val="tx2"/>
              </a:solidFill>
            </a:rPr>
            <a:t>3. T</a:t>
          </a:r>
          <a:r>
            <a:rPr lang="pl" sz="1400" b="1" dirty="0">
              <a:solidFill>
                <a:schemeClr val="tx2"/>
              </a:solidFill>
            </a:rPr>
            <a:t>worzymy pozytywny klimat emocjonalny, zapewniamy atrakcyjne zajęcia w bezpiecznych warunkach.</a:t>
          </a:r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 custT="1"/>
      <dgm:spPr>
        <a:solidFill>
          <a:srgbClr val="FFFF00"/>
        </a:solidFill>
      </dgm:spPr>
      <dgm:t>
        <a:bodyPr rtlCol="0"/>
        <a:lstStyle/>
        <a:p>
          <a:pPr rtl="0"/>
          <a:r>
            <a:rPr lang="pl-PL" sz="1400" b="1" dirty="0">
              <a:solidFill>
                <a:schemeClr val="tx2"/>
              </a:solidFill>
            </a:rPr>
            <a:t>2. Je</a:t>
          </a:r>
          <a:r>
            <a:rPr lang="pl" sz="1400" b="1" dirty="0">
              <a:solidFill>
                <a:schemeClr val="tx2"/>
              </a:solidFill>
            </a:rPr>
            <a:t>steśmy otwarci na potrzeby i zainteresowania dzieci. </a:t>
          </a:r>
          <a:r>
            <a:rPr lang="pl-PL" sz="1400" b="1" dirty="0">
              <a:solidFill>
                <a:schemeClr val="tx2"/>
              </a:solidFill>
            </a:rPr>
            <a:t>Z</a:t>
          </a:r>
          <a:r>
            <a:rPr lang="pl" sz="1400" b="1" dirty="0">
              <a:solidFill>
                <a:schemeClr val="tx2"/>
              </a:solidFill>
            </a:rPr>
            <a:t>abiegamy o partnerstwo rodziny.</a:t>
          </a:r>
        </a:p>
      </dgm:t>
      <dgm:extLst>
        <a:ext uri="{E40237B7-FDA0-4F09-8148-C483321AD2D9}">
          <dgm14:cNvPr xmlns:dgm14="http://schemas.microsoft.com/office/drawing/2010/diagram" xmlns="" id="0" name="" descr="Basic Block List" title="SmartArt"/>
        </a:ext>
      </dgm:extLs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4A5C016E-6A79-4328-AB20-58550A39B19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l-PL" sz="1600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1. Koncentrujemy się na indywidualnym i twórczym rozwoju dziecka.</a:t>
          </a:r>
        </a:p>
      </dgm:t>
    </dgm:pt>
    <dgm:pt modelId="{3090DBCF-D39F-4099-A117-5372B298A636}" type="parTrans" cxnId="{57A70E72-766C-4F24-84DC-1B37A88F8C23}">
      <dgm:prSet/>
      <dgm:spPr/>
      <dgm:t>
        <a:bodyPr/>
        <a:lstStyle/>
        <a:p>
          <a:endParaRPr lang="pl-PL"/>
        </a:p>
      </dgm:t>
    </dgm:pt>
    <dgm:pt modelId="{4A78C375-A13C-47E0-B1B3-007C67640B7C}" type="sibTrans" cxnId="{57A70E72-766C-4F24-84DC-1B37A88F8C23}">
      <dgm:prSet/>
      <dgm:spPr/>
      <dgm:t>
        <a:bodyPr/>
        <a:lstStyle/>
        <a:p>
          <a:endParaRPr lang="pl-PL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9D536A-6A25-493F-83DE-71CF886062DC}" type="pres">
      <dgm:prSet presAssocID="{4A5C016E-6A79-4328-AB20-58550A39B199}" presName="node" presStyleLbl="node1" presStyleIdx="0" presStyleCnt="5" custScaleX="150570" custScaleY="133075" custLinFactNeighborX="-29062" custLinFactNeighborY="-1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F67C15-085F-4705-BF8A-6A11A57B6529}" type="pres">
      <dgm:prSet presAssocID="{4A78C375-A13C-47E0-B1B3-007C67640B7C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5" custScaleX="152947" custScaleY="141431" custLinFactNeighborX="13906" custLinFactNeighborY="-1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5" custScaleX="153375" custScaleY="140380" custLinFactNeighborX="-73666" custLinFactNeighborY="-41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5" custScaleX="150981" custScaleY="134765" custLinFactNeighborX="12860" custLinFactNeighborY="-81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5" custScaleX="148426" custScaleY="1216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257829B-1EC2-4B27-82CD-9A4900A3CEF5}" type="presOf" srcId="{204779DA-9EFD-416C-AA17-3047285492E6}" destId="{CB52FD11-6E75-4074-AC8F-10E0FD59B7A0}" srcOrd="0" destOrd="0" presId="urn:microsoft.com/office/officeart/2005/8/layout/default#1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57A70E72-766C-4F24-84DC-1B37A88F8C23}" srcId="{B842BC11-90CF-49FF-8D61-E8A8AAFE1BB6}" destId="{4A5C016E-6A79-4328-AB20-58550A39B199}" srcOrd="0" destOrd="0" parTransId="{3090DBCF-D39F-4099-A117-5372B298A636}" sibTransId="{4A78C375-A13C-47E0-B1B3-007C67640B7C}"/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C2739289-C7F5-4C2B-8002-E64A84A3CCF1}" type="presOf" srcId="{9CA7C66F-6CF9-4093-95BD-C861D9811AA0}" destId="{C593AB34-4B84-4F47-A09D-1663F9F71AFC}" srcOrd="0" destOrd="0" presId="urn:microsoft.com/office/officeart/2005/8/layout/default#1"/>
    <dgm:cxn modelId="{4B3A68AC-F7E0-44C7-B1C8-7CD80B465A26}" type="presOf" srcId="{8AEC6483-23EF-4414-8E2A-6A005181899E}" destId="{917D3CD9-BA5B-404E-931F-223BF970C99B}" srcOrd="0" destOrd="0" presId="urn:microsoft.com/office/officeart/2005/8/layout/default#1"/>
    <dgm:cxn modelId="{A91CBEDE-0A3D-47D1-957E-4A93B81B4203}" type="presOf" srcId="{4A5C016E-6A79-4328-AB20-58550A39B199}" destId="{F99D536A-6A25-493F-83DE-71CF886062DC}" srcOrd="0" destOrd="0" presId="urn:microsoft.com/office/officeart/2005/8/layout/default#1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898647FA-EB22-4C69-8119-007A791F569D}" type="presParOf" srcId="{068CCA7D-1404-4068-AB93-6968EFC37502}" destId="{F99D536A-6A25-493F-83DE-71CF886062DC}" srcOrd="0" destOrd="0" presId="urn:microsoft.com/office/officeart/2005/8/layout/default#1"/>
    <dgm:cxn modelId="{7B06CDCD-1605-4E01-BB8C-27F8EFF3D32D}" type="presParOf" srcId="{068CCA7D-1404-4068-AB93-6968EFC37502}" destId="{69F67C15-085F-4705-BF8A-6A11A57B6529}" srcOrd="1" destOrd="0" presId="urn:microsoft.com/office/officeart/2005/8/layout/default#1"/>
    <dgm:cxn modelId="{613FE1F9-EF48-4B26-8AF0-FACA67BF29EB}" type="presParOf" srcId="{068CCA7D-1404-4068-AB93-6968EFC37502}" destId="{C593AB34-4B84-4F47-A09D-1663F9F71AFC}" srcOrd="2" destOrd="0" presId="urn:microsoft.com/office/officeart/2005/8/layout/default#1"/>
    <dgm:cxn modelId="{40AAE183-EE4F-4AB0-9437-11D5128906F3}" type="presParOf" srcId="{068CCA7D-1404-4068-AB93-6968EFC37502}" destId="{5AD6466A-5AEB-4BDD-BDCC-43ADA92E714A}" srcOrd="3" destOrd="0" presId="urn:microsoft.com/office/officeart/2005/8/layout/default#1"/>
    <dgm:cxn modelId="{0859D5FC-F1F1-41ED-AFE7-9ED996860B28}" type="presParOf" srcId="{068CCA7D-1404-4068-AB93-6968EFC37502}" destId="{917D3CD9-BA5B-404E-931F-223BF970C99B}" srcOrd="4" destOrd="0" presId="urn:microsoft.com/office/officeart/2005/8/layout/default#1"/>
    <dgm:cxn modelId="{235E33CA-9331-4C4F-9FB8-E86BD246400B}" type="presParOf" srcId="{068CCA7D-1404-4068-AB93-6968EFC37502}" destId="{D803BB6F-28BD-4A03-B872-7769C680243B}" srcOrd="5" destOrd="0" presId="urn:microsoft.com/office/officeart/2005/8/layout/default#1"/>
    <dgm:cxn modelId="{B063FF6D-1F2D-472D-8B4C-B6A378A09833}" type="presParOf" srcId="{068CCA7D-1404-4068-AB93-6968EFC37502}" destId="{4F7EBD7D-DFCF-42D9-919C-E6E65091B79C}" srcOrd="6" destOrd="0" presId="urn:microsoft.com/office/officeart/2005/8/layout/default#1"/>
    <dgm:cxn modelId="{8DEA9DD5-5136-4B11-90B8-93E3C16F0472}" type="presParOf" srcId="{068CCA7D-1404-4068-AB93-6968EFC37502}" destId="{371926FB-9294-4D9C-9214-4CEF0275C497}" srcOrd="7" destOrd="0" presId="urn:microsoft.com/office/officeart/2005/8/layout/default#1"/>
    <dgm:cxn modelId="{59493989-76F3-460C-95F9-0ACC1B69B031}" type="presParOf" srcId="{068CCA7D-1404-4068-AB93-6968EFC37502}" destId="{CB52FD11-6E75-4074-AC8F-10E0FD59B7A0}" srcOrd="8" destOrd="0" presId="urn:microsoft.com/office/officeart/2005/8/layout/default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E76B4-667D-439C-8258-EC60AD728A6E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4617C8-8459-4666-B835-C5006451BEC5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pl-PL" dirty="0"/>
        </a:p>
      </dgm:t>
    </dgm:pt>
    <dgm:pt modelId="{C0DEEC29-48D8-4778-A32F-8AC225B4676C}" type="parTrans" cxnId="{FD93B7DF-F4D7-4DFA-ABDE-BCCDA42837C4}">
      <dgm:prSet/>
      <dgm:spPr/>
      <dgm:t>
        <a:bodyPr/>
        <a:lstStyle/>
        <a:p>
          <a:endParaRPr lang="pl-PL"/>
        </a:p>
      </dgm:t>
    </dgm:pt>
    <dgm:pt modelId="{C9101B0F-202D-4EFC-942A-BCE6F5B855D4}" type="sibTrans" cxnId="{FD93B7DF-F4D7-4DFA-ABDE-BCCDA42837C4}">
      <dgm:prSet/>
      <dgm:spPr/>
      <dgm:t>
        <a:bodyPr/>
        <a:lstStyle/>
        <a:p>
          <a:endParaRPr lang="pl-PL"/>
        </a:p>
      </dgm:t>
    </dgm:pt>
    <dgm:pt modelId="{63B42ABD-76E2-40CF-B7E0-DD35B801B582}">
      <dgm:prSet phldrT="[Tekst]" custT="1"/>
      <dgm:spPr>
        <a:solidFill>
          <a:srgbClr val="66FF66">
            <a:alpha val="44000"/>
          </a:srgbClr>
        </a:solidFill>
        <a:effectLst>
          <a:softEdge rad="12700"/>
        </a:effectLst>
      </dgm:spPr>
      <dgm:t>
        <a:bodyPr anchor="ctr"/>
        <a:lstStyle/>
        <a:p>
          <a:r>
            <a:rPr lang="pl-PL" sz="1800" b="1" dirty="0">
              <a:solidFill>
                <a:schemeClr val="accent1">
                  <a:lumMod val="50000"/>
                </a:schemeClr>
              </a:solidFill>
            </a:rPr>
            <a:t>Promujemy placówkę w środowisku </a:t>
          </a:r>
        </a:p>
      </dgm:t>
    </dgm:pt>
    <dgm:pt modelId="{98CF0D06-3386-4626-9454-724DBABD9CAA}" type="parTrans" cxnId="{D921FB70-BA06-42F7-A12A-80C312257A35}">
      <dgm:prSet/>
      <dgm:spPr/>
      <dgm:t>
        <a:bodyPr/>
        <a:lstStyle/>
        <a:p>
          <a:endParaRPr lang="pl-PL"/>
        </a:p>
      </dgm:t>
    </dgm:pt>
    <dgm:pt modelId="{A675D6AC-D9C6-402B-B6F2-E3D2FB37CC53}" type="sibTrans" cxnId="{D921FB70-BA06-42F7-A12A-80C312257A35}">
      <dgm:prSet/>
      <dgm:spPr/>
      <dgm:t>
        <a:bodyPr/>
        <a:lstStyle/>
        <a:p>
          <a:endParaRPr lang="pl-PL"/>
        </a:p>
      </dgm:t>
    </dgm:pt>
    <dgm:pt modelId="{B2DFF3E1-8867-4E00-A6EA-056C033EF606}">
      <dgm:prSet phldrT="[Tekst]" custT="1"/>
      <dgm:spPr>
        <a:solidFill>
          <a:srgbClr val="FFFF99"/>
        </a:solidFill>
      </dgm:spPr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accent1">
                  <a:lumMod val="50000"/>
                </a:schemeClr>
              </a:solidFill>
            </a:rPr>
            <a:t>Przedszkole aktywnie współpracuje z fundacjami i instytucjami </a:t>
          </a:r>
        </a:p>
      </dgm:t>
    </dgm:pt>
    <dgm:pt modelId="{9C16DF58-C685-4B1A-8BC7-B39A65C776C6}" type="parTrans" cxnId="{6FD0F827-A2E3-4861-87B1-70085399E9E4}">
      <dgm:prSet/>
      <dgm:spPr/>
      <dgm:t>
        <a:bodyPr/>
        <a:lstStyle/>
        <a:p>
          <a:endParaRPr lang="pl-PL"/>
        </a:p>
      </dgm:t>
    </dgm:pt>
    <dgm:pt modelId="{BC9189D4-5E11-4078-86FF-2D5CCAAFE7F2}" type="sibTrans" cxnId="{6FD0F827-A2E3-4861-87B1-70085399E9E4}">
      <dgm:prSet/>
      <dgm:spPr/>
      <dgm:t>
        <a:bodyPr/>
        <a:lstStyle/>
        <a:p>
          <a:endParaRPr lang="pl-PL"/>
        </a:p>
      </dgm:t>
    </dgm:pt>
    <dgm:pt modelId="{9681A7AB-6705-4A83-91A4-EC1B6B0D407B}">
      <dgm:prSet phldrT="[Tekst]" custT="1"/>
      <dgm:spPr>
        <a:solidFill>
          <a:srgbClr val="66FFFF"/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accent1">
                  <a:lumMod val="50000"/>
                </a:schemeClr>
              </a:solidFill>
            </a:rPr>
            <a:t>Uczestniczymy w lokalnych zadaniach i przedsięwzięciach</a:t>
          </a:r>
        </a:p>
      </dgm:t>
    </dgm:pt>
    <dgm:pt modelId="{52956EC8-0AFC-4EA4-9AB5-FDA7F56F31C0}" type="sibTrans" cxnId="{093A5DE3-B5CE-4C14-8F1C-E886E3BE1D34}">
      <dgm:prSet/>
      <dgm:spPr/>
      <dgm:t>
        <a:bodyPr/>
        <a:lstStyle/>
        <a:p>
          <a:endParaRPr lang="pl-PL"/>
        </a:p>
      </dgm:t>
    </dgm:pt>
    <dgm:pt modelId="{3CDBC597-8C59-4962-964A-3C3C45DD1B41}" type="parTrans" cxnId="{093A5DE3-B5CE-4C14-8F1C-E886E3BE1D34}">
      <dgm:prSet/>
      <dgm:spPr/>
      <dgm:t>
        <a:bodyPr/>
        <a:lstStyle/>
        <a:p>
          <a:endParaRPr lang="pl-PL"/>
        </a:p>
      </dgm:t>
    </dgm:pt>
    <dgm:pt modelId="{AAFB7E0B-3C9E-476A-BB60-6FF2213A3092}">
      <dgm:prSet phldrT="[Tekst]" custT="1"/>
      <dgm:spPr>
        <a:solidFill>
          <a:srgbClr val="FF7C80"/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Jesteśmy organizatorami oraz uczestnikami akcji,  projektów, konkursów o zasięgu lokalnym, ogólnopolskim</a:t>
          </a:r>
        </a:p>
      </dgm:t>
    </dgm:pt>
    <dgm:pt modelId="{4192071C-7C2E-4D4F-9532-C72DFD5DE26D}" type="sibTrans" cxnId="{2DF8BD53-7C22-4E8F-AF53-C4D54295DF3D}">
      <dgm:prSet/>
      <dgm:spPr/>
      <dgm:t>
        <a:bodyPr/>
        <a:lstStyle/>
        <a:p>
          <a:endParaRPr lang="pl-PL"/>
        </a:p>
      </dgm:t>
    </dgm:pt>
    <dgm:pt modelId="{2ECE5E1A-6B49-40A1-9A70-77B9CF2753A1}" type="parTrans" cxnId="{2DF8BD53-7C22-4E8F-AF53-C4D54295DF3D}">
      <dgm:prSet/>
      <dgm:spPr/>
      <dgm:t>
        <a:bodyPr/>
        <a:lstStyle/>
        <a:p>
          <a:endParaRPr lang="pl-PL"/>
        </a:p>
      </dgm:t>
    </dgm:pt>
    <dgm:pt modelId="{93DFF68F-E6D2-4849-BDF2-80A1CEE727B5}">
      <dgm:prSet phldrT="[Tekst]" custScaleX="173239" custRadScaleRad="135331" custRadScaleInc="-1435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65B540C-A0AF-48BF-9627-656A681261A8}" type="parTrans" cxnId="{22D3BE94-1487-43C4-A6D0-283F0C217DA7}">
      <dgm:prSet/>
      <dgm:spPr/>
      <dgm:t>
        <a:bodyPr/>
        <a:lstStyle/>
        <a:p>
          <a:endParaRPr lang="pl-PL"/>
        </a:p>
      </dgm:t>
    </dgm:pt>
    <dgm:pt modelId="{A2DFBF55-4B68-4276-9380-C9A807560541}" type="sibTrans" cxnId="{22D3BE94-1487-43C4-A6D0-283F0C217DA7}">
      <dgm:prSet/>
      <dgm:spPr/>
      <dgm:t>
        <a:bodyPr/>
        <a:lstStyle/>
        <a:p>
          <a:endParaRPr lang="pl-PL"/>
        </a:p>
      </dgm:t>
    </dgm:pt>
    <dgm:pt modelId="{020B8C87-1825-4A8A-9614-028757B03ADB}">
      <dgm:prSet phldrT="[Tekst]" custScaleX="173239" custRadScaleRad="135331" custRadScaleInc="-1435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3F763EF-3CD7-4019-ACD3-059B9725B47C}" type="parTrans" cxnId="{49060E43-0793-4503-A42C-277E18C9B6CA}">
      <dgm:prSet/>
      <dgm:spPr/>
      <dgm:t>
        <a:bodyPr/>
        <a:lstStyle/>
        <a:p>
          <a:endParaRPr lang="pl-PL"/>
        </a:p>
      </dgm:t>
    </dgm:pt>
    <dgm:pt modelId="{5B9BE10C-D48F-4707-8615-D655133648E9}" type="sibTrans" cxnId="{49060E43-0793-4503-A42C-277E18C9B6CA}">
      <dgm:prSet/>
      <dgm:spPr/>
      <dgm:t>
        <a:bodyPr/>
        <a:lstStyle/>
        <a:p>
          <a:endParaRPr lang="pl-PL"/>
        </a:p>
      </dgm:t>
    </dgm:pt>
    <dgm:pt modelId="{D080BD34-2C41-4422-93BC-569DD304B20D}">
      <dgm:prSet phldrT="[Tekst]" custScaleX="173239" custRadScaleRad="135331" custRadScaleInc="-1435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FFDF0A4-D9DA-4CED-B43F-B2D268E0D69B}" type="parTrans" cxnId="{111A2E01-95ED-4382-9D25-B0EF101EE4FD}">
      <dgm:prSet/>
      <dgm:spPr/>
      <dgm:t>
        <a:bodyPr/>
        <a:lstStyle/>
        <a:p>
          <a:endParaRPr lang="pl-PL"/>
        </a:p>
      </dgm:t>
    </dgm:pt>
    <dgm:pt modelId="{68760AA4-E782-4B2F-912B-CD7D19D5919D}" type="sibTrans" cxnId="{111A2E01-95ED-4382-9D25-B0EF101EE4FD}">
      <dgm:prSet/>
      <dgm:spPr/>
      <dgm:t>
        <a:bodyPr/>
        <a:lstStyle/>
        <a:p>
          <a:endParaRPr lang="pl-PL"/>
        </a:p>
      </dgm:t>
    </dgm:pt>
    <dgm:pt modelId="{6A0FCB84-AC4B-45E6-B133-692599F84B83}">
      <dgm:prSet phldrT="[Tekst]" custScaleX="173239" custRadScaleRad="135331" custRadScaleInc="-1435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F3CB9EF-F042-4C3F-AF1A-9E438988FF01}" type="parTrans" cxnId="{8088CF88-BA31-47F5-90FA-99DFFC73DDAD}">
      <dgm:prSet/>
      <dgm:spPr/>
      <dgm:t>
        <a:bodyPr/>
        <a:lstStyle/>
        <a:p>
          <a:endParaRPr lang="pl-PL"/>
        </a:p>
      </dgm:t>
    </dgm:pt>
    <dgm:pt modelId="{34313D22-07BA-44FE-9712-5027044AC07F}" type="sibTrans" cxnId="{8088CF88-BA31-47F5-90FA-99DFFC73DDAD}">
      <dgm:prSet/>
      <dgm:spPr/>
      <dgm:t>
        <a:bodyPr/>
        <a:lstStyle/>
        <a:p>
          <a:endParaRPr lang="pl-PL"/>
        </a:p>
      </dgm:t>
    </dgm:pt>
    <dgm:pt modelId="{41721DDA-5384-489C-BE7A-AFCC0538FCCE}">
      <dgm:prSet phldrT="[Tekst]" custT="1"/>
      <dgm:spPr>
        <a:solidFill>
          <a:srgbClr val="FFCCFF"/>
        </a:solidFill>
      </dgm:spPr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accent1">
                  <a:lumMod val="50000"/>
                </a:schemeClr>
              </a:solidFill>
            </a:rPr>
            <a:t>Aktywnie współpracujemy  z placówkami  oświatowymi z terenu Miasta i Gminy Sztum</a:t>
          </a:r>
        </a:p>
      </dgm:t>
    </dgm:pt>
    <dgm:pt modelId="{25070BF3-64EA-46E1-AFEE-6041BAAD0F71}" type="parTrans" cxnId="{6FA76CBD-6387-4F30-865E-E05B0D63051A}">
      <dgm:prSet/>
      <dgm:spPr/>
      <dgm:t>
        <a:bodyPr/>
        <a:lstStyle/>
        <a:p>
          <a:endParaRPr lang="pl-PL"/>
        </a:p>
      </dgm:t>
    </dgm:pt>
    <dgm:pt modelId="{6A6190A6-14EC-420D-918D-733DFF27C1B1}" type="sibTrans" cxnId="{6FA76CBD-6387-4F30-865E-E05B0D63051A}">
      <dgm:prSet/>
      <dgm:spPr/>
      <dgm:t>
        <a:bodyPr/>
        <a:lstStyle/>
        <a:p>
          <a:endParaRPr lang="pl-PL"/>
        </a:p>
      </dgm:t>
    </dgm:pt>
    <dgm:pt modelId="{B129B584-D623-4E94-906E-D31E9C84B723}">
      <dgm:prSet phldrT="[Tekst]" custScaleX="173239" custRadScaleRad="135331" custRadScaleInc="-1435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145FBFF-8E58-48E7-9E17-5CA6A9979ED6}" type="parTrans" cxnId="{051BC991-0F31-4911-91A0-9C16AEAB570E}">
      <dgm:prSet/>
      <dgm:spPr/>
      <dgm:t>
        <a:bodyPr/>
        <a:lstStyle/>
        <a:p>
          <a:endParaRPr lang="pl-PL"/>
        </a:p>
      </dgm:t>
    </dgm:pt>
    <dgm:pt modelId="{20C36B10-DF17-4182-8913-86D85B29C531}" type="sibTrans" cxnId="{051BC991-0F31-4911-91A0-9C16AEAB570E}">
      <dgm:prSet/>
      <dgm:spPr/>
      <dgm:t>
        <a:bodyPr/>
        <a:lstStyle/>
        <a:p>
          <a:endParaRPr lang="pl-PL"/>
        </a:p>
      </dgm:t>
    </dgm:pt>
    <dgm:pt modelId="{4E4EBE35-2C9C-4EB2-8406-707318080E7A}">
      <dgm:prSet/>
      <dgm:spPr/>
      <dgm:t>
        <a:bodyPr/>
        <a:lstStyle/>
        <a:p>
          <a:endParaRPr lang="pl-PL"/>
        </a:p>
      </dgm:t>
    </dgm:pt>
    <dgm:pt modelId="{7008DBB8-D41A-4414-BC37-594B6F3CDDBA}" type="parTrans" cxnId="{0BA449D9-FE04-45F2-90FC-B498724D1459}">
      <dgm:prSet/>
      <dgm:spPr/>
      <dgm:t>
        <a:bodyPr/>
        <a:lstStyle/>
        <a:p>
          <a:endParaRPr lang="pl-PL"/>
        </a:p>
      </dgm:t>
    </dgm:pt>
    <dgm:pt modelId="{BAE19D2C-2365-4654-A3FA-E3498C9659F6}" type="sibTrans" cxnId="{0BA449D9-FE04-45F2-90FC-B498724D1459}">
      <dgm:prSet/>
      <dgm:spPr/>
      <dgm:t>
        <a:bodyPr/>
        <a:lstStyle/>
        <a:p>
          <a:endParaRPr lang="pl-PL"/>
        </a:p>
      </dgm:t>
    </dgm:pt>
    <dgm:pt modelId="{219481E4-B775-440C-BB9F-B4A88E8A5721}">
      <dgm:prSet phldrT="[Tekst]" custRadScaleRad="186592" custRadScaleInc="6361"/>
      <dgm:spPr>
        <a:solidFill>
          <a:srgbClr val="FFCCFF"/>
        </a:solidFill>
      </dgm:spPr>
      <dgm:t>
        <a:bodyPr/>
        <a:lstStyle/>
        <a:p>
          <a:endParaRPr lang="pl-PL"/>
        </a:p>
      </dgm:t>
    </dgm:pt>
    <dgm:pt modelId="{9C409DAC-65D7-4DAE-BDB4-8A29555E571E}" type="parTrans" cxnId="{4B3B6A9E-4B86-4236-BFED-289DEB37CBEB}">
      <dgm:prSet/>
      <dgm:spPr/>
      <dgm:t>
        <a:bodyPr/>
        <a:lstStyle/>
        <a:p>
          <a:endParaRPr lang="pl-PL"/>
        </a:p>
      </dgm:t>
    </dgm:pt>
    <dgm:pt modelId="{19B7565E-BE33-43B1-A7CC-4B07052FF168}" type="sibTrans" cxnId="{4B3B6A9E-4B86-4236-BFED-289DEB37CBEB}">
      <dgm:prSet/>
      <dgm:spPr/>
      <dgm:t>
        <a:bodyPr/>
        <a:lstStyle/>
        <a:p>
          <a:endParaRPr lang="pl-PL"/>
        </a:p>
      </dgm:t>
    </dgm:pt>
    <dgm:pt modelId="{3297710F-C78D-44FD-9CC2-4D5D13E473C7}">
      <dgm:prSet phldrT="[Tekst]" custRadScaleRad="186592" custRadScaleInc="6361"/>
      <dgm:spPr>
        <a:solidFill>
          <a:srgbClr val="FFCCFF"/>
        </a:solidFill>
      </dgm:spPr>
      <dgm:t>
        <a:bodyPr/>
        <a:lstStyle/>
        <a:p>
          <a:endParaRPr lang="pl-PL"/>
        </a:p>
      </dgm:t>
    </dgm:pt>
    <dgm:pt modelId="{071034DE-AED2-4499-8FD0-464F1BFDB8B2}" type="parTrans" cxnId="{241F022F-EDD1-4C39-BE9C-D69EE34F8AAA}">
      <dgm:prSet/>
      <dgm:spPr/>
      <dgm:t>
        <a:bodyPr/>
        <a:lstStyle/>
        <a:p>
          <a:endParaRPr lang="pl-PL"/>
        </a:p>
      </dgm:t>
    </dgm:pt>
    <dgm:pt modelId="{80453441-57F8-4451-9DE9-B780240E056B}" type="sibTrans" cxnId="{241F022F-EDD1-4C39-BE9C-D69EE34F8AAA}">
      <dgm:prSet/>
      <dgm:spPr/>
      <dgm:t>
        <a:bodyPr/>
        <a:lstStyle/>
        <a:p>
          <a:endParaRPr lang="pl-PL"/>
        </a:p>
      </dgm:t>
    </dgm:pt>
    <dgm:pt modelId="{567D0B48-8C0F-4326-92B2-E69DB0BBA32C}">
      <dgm:prSet phldrT="[Tekst]" custRadScaleRad="186592" custRadScaleInc="6361"/>
      <dgm:spPr>
        <a:solidFill>
          <a:srgbClr val="FFCCFF"/>
        </a:solidFill>
      </dgm:spPr>
      <dgm:t>
        <a:bodyPr/>
        <a:lstStyle/>
        <a:p>
          <a:endParaRPr lang="pl-PL"/>
        </a:p>
      </dgm:t>
    </dgm:pt>
    <dgm:pt modelId="{91F88656-400B-4A11-9A33-0E3FDD6249A0}" type="parTrans" cxnId="{8B50BAF2-B5A4-485C-8708-D3DAB5B4F142}">
      <dgm:prSet/>
      <dgm:spPr/>
      <dgm:t>
        <a:bodyPr/>
        <a:lstStyle/>
        <a:p>
          <a:endParaRPr lang="pl-PL"/>
        </a:p>
      </dgm:t>
    </dgm:pt>
    <dgm:pt modelId="{383DC9B4-D687-4BC0-919A-DF1022C8A60E}" type="sibTrans" cxnId="{8B50BAF2-B5A4-485C-8708-D3DAB5B4F142}">
      <dgm:prSet/>
      <dgm:spPr/>
      <dgm:t>
        <a:bodyPr/>
        <a:lstStyle/>
        <a:p>
          <a:endParaRPr lang="pl-PL"/>
        </a:p>
      </dgm:t>
    </dgm:pt>
    <dgm:pt modelId="{2E9B7655-B309-4AEB-B75B-29B5C31526D3}">
      <dgm:prSet phldrT="[Tekst]" custRadScaleRad="142802" custRadScaleInc="-164465"/>
      <dgm:spPr>
        <a:solidFill>
          <a:srgbClr val="CCFFCC"/>
        </a:solidFill>
        <a:effectLst>
          <a:softEdge rad="12700"/>
        </a:effectLst>
      </dgm:spPr>
      <dgm:t>
        <a:bodyPr anchor="ctr"/>
        <a:lstStyle/>
        <a:p>
          <a:endParaRPr lang="pl-PL" dirty="0"/>
        </a:p>
      </dgm:t>
    </dgm:pt>
    <dgm:pt modelId="{E5415F13-3820-4550-99A9-7E8CFB70F893}" type="parTrans" cxnId="{60461CAE-37FE-4359-81F7-8DBFCDE6AD8E}">
      <dgm:prSet/>
      <dgm:spPr/>
      <dgm:t>
        <a:bodyPr/>
        <a:lstStyle/>
        <a:p>
          <a:endParaRPr lang="pl-PL"/>
        </a:p>
      </dgm:t>
    </dgm:pt>
    <dgm:pt modelId="{87CCCE36-ADB0-481E-9283-5765BE56FBBF}" type="sibTrans" cxnId="{60461CAE-37FE-4359-81F7-8DBFCDE6AD8E}">
      <dgm:prSet/>
      <dgm:spPr/>
      <dgm:t>
        <a:bodyPr/>
        <a:lstStyle/>
        <a:p>
          <a:endParaRPr lang="pl-PL"/>
        </a:p>
      </dgm:t>
    </dgm:pt>
    <dgm:pt modelId="{92475A64-CBBA-45DE-886F-103DDB7AFCBC}">
      <dgm:prSet phldrT="[Tekst]" custT="1"/>
      <dgm:spPr>
        <a:solidFill>
          <a:srgbClr val="FFCC99"/>
        </a:solidFill>
        <a:effectLst>
          <a:softEdge rad="12700"/>
        </a:effectLst>
      </dgm:spPr>
      <dgm:t>
        <a:bodyPr anchor="ctr"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accent1">
                  <a:lumMod val="50000"/>
                </a:schemeClr>
              </a:solidFill>
            </a:rPr>
            <a:t>Dzielimy się wiedzą teoretyczną i praktyczną  oraz wymieniamy się doświadczeniami</a:t>
          </a:r>
        </a:p>
      </dgm:t>
    </dgm:pt>
    <dgm:pt modelId="{E498350B-A4C8-48AC-8CF5-3AA2EF5B4BC1}" type="parTrans" cxnId="{04C6E9E6-CCF4-443E-971C-EBB832C98652}">
      <dgm:prSet/>
      <dgm:spPr/>
      <dgm:t>
        <a:bodyPr/>
        <a:lstStyle/>
        <a:p>
          <a:endParaRPr lang="pl-PL"/>
        </a:p>
      </dgm:t>
    </dgm:pt>
    <dgm:pt modelId="{B9CA50E7-4D81-42DB-8C14-F4CF265B72CB}" type="sibTrans" cxnId="{04C6E9E6-CCF4-443E-971C-EBB832C98652}">
      <dgm:prSet/>
      <dgm:spPr/>
      <dgm:t>
        <a:bodyPr/>
        <a:lstStyle/>
        <a:p>
          <a:endParaRPr lang="pl-PL"/>
        </a:p>
      </dgm:t>
    </dgm:pt>
    <dgm:pt modelId="{527E387B-EAFD-49C4-9889-3DC42F29C697}" type="pres">
      <dgm:prSet presAssocID="{BD9E76B4-667D-439C-8258-EC60AD728A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6B2A5B-900B-4E91-8BD9-272263A90518}" type="pres">
      <dgm:prSet presAssocID="{BD9E76B4-667D-439C-8258-EC60AD728A6E}" presName="radial" presStyleCnt="0">
        <dgm:presLayoutVars>
          <dgm:animLvl val="ctr"/>
        </dgm:presLayoutVars>
      </dgm:prSet>
      <dgm:spPr/>
    </dgm:pt>
    <dgm:pt modelId="{DEE313BE-C87C-4EB3-BD31-093962DE6878}" type="pres">
      <dgm:prSet presAssocID="{794617C8-8459-4666-B835-C5006451BEC5}" presName="centerShape" presStyleLbl="vennNode1" presStyleIdx="0" presStyleCnt="7" custScaleX="111052" custScaleY="75987" custLinFactNeighborX="-3757" custLinFactNeighborY="488"/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0891E217-20A2-428F-B058-8FA7F54787C4}" type="pres">
      <dgm:prSet presAssocID="{63B42ABD-76E2-40CF-B7E0-DD35B801B582}" presName="node" presStyleLbl="vennNode1" presStyleIdx="1" presStyleCnt="7" custScaleX="168949" custRadScaleRad="184979" custRadScaleInc="-1477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ACB041F8-D380-4B51-B11D-BBD44E73671E}" type="pres">
      <dgm:prSet presAssocID="{92475A64-CBBA-45DE-886F-103DDB7AFCBC}" presName="node" presStyleLbl="vennNode1" presStyleIdx="2" presStyleCnt="7" custScaleX="203465" custScaleY="96016" custRadScaleRad="133608" custRadScaleInc="1284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52A3639-FC78-4A95-83D7-AF9733C29809}" type="pres">
      <dgm:prSet presAssocID="{B2DFF3E1-8867-4E00-A6EA-056C033EF606}" presName="node" presStyleLbl="vennNode1" presStyleIdx="3" presStyleCnt="7" custScaleX="177480" custRadScaleRad="192095" custRadScaleInc="-503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4DE3A3B-330A-400D-9D1F-8C4B3244954D}" type="pres">
      <dgm:prSet presAssocID="{9681A7AB-6705-4A83-91A4-EC1B6B0D407B}" presName="node" presStyleLbl="vennNode1" presStyleIdx="4" presStyleCnt="7" custScaleX="171822" custScaleY="100209" custRadScaleRad="137564" custRadScaleInc="2276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266F801B-9AEF-4701-92D6-E1A1CFD14328}" type="pres">
      <dgm:prSet presAssocID="{AAFB7E0B-3C9E-476A-BB60-6FF2213A3092}" presName="node" presStyleLbl="vennNode1" presStyleIdx="5" presStyleCnt="7" custScaleX="232769" custScaleY="101347" custRadScaleRad="161108" custRadScaleInc="-12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1458EC25-6538-44CD-8079-C3B02D697936}" type="pres">
      <dgm:prSet presAssocID="{41721DDA-5384-489C-BE7A-AFCC0538FCCE}" presName="node" presStyleLbl="vennNode1" presStyleIdx="6" presStyleCnt="7" custScaleX="221232" custScaleY="107092" custRadScaleRad="140818" custRadScaleInc="1730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6FD0F827-A2E3-4861-87B1-70085399E9E4}" srcId="{794617C8-8459-4666-B835-C5006451BEC5}" destId="{B2DFF3E1-8867-4E00-A6EA-056C033EF606}" srcOrd="2" destOrd="0" parTransId="{9C16DF58-C685-4B1A-8BC7-B39A65C776C6}" sibTransId="{BC9189D4-5E11-4078-86FF-2D5CCAAFE7F2}"/>
    <dgm:cxn modelId="{D921FB70-BA06-42F7-A12A-80C312257A35}" srcId="{794617C8-8459-4666-B835-C5006451BEC5}" destId="{63B42ABD-76E2-40CF-B7E0-DD35B801B582}" srcOrd="0" destOrd="0" parTransId="{98CF0D06-3386-4626-9454-724DBABD9CAA}" sibTransId="{A675D6AC-D9C6-402B-B6F2-E3D2FB37CC53}"/>
    <dgm:cxn modelId="{49060E43-0793-4503-A42C-277E18C9B6CA}" srcId="{BD9E76B4-667D-439C-8258-EC60AD728A6E}" destId="{020B8C87-1825-4A8A-9614-028757B03ADB}" srcOrd="2" destOrd="0" parTransId="{53F763EF-3CD7-4019-ACD3-059B9725B47C}" sibTransId="{5B9BE10C-D48F-4707-8615-D655133648E9}"/>
    <dgm:cxn modelId="{FE0122DA-58E9-47A6-8A59-854E133B5315}" type="presOf" srcId="{AAFB7E0B-3C9E-476A-BB60-6FF2213A3092}" destId="{266F801B-9AEF-4701-92D6-E1A1CFD14328}" srcOrd="0" destOrd="0" presId="urn:microsoft.com/office/officeart/2005/8/layout/radial3"/>
    <dgm:cxn modelId="{093A5DE3-B5CE-4C14-8F1C-E886E3BE1D34}" srcId="{794617C8-8459-4666-B835-C5006451BEC5}" destId="{9681A7AB-6705-4A83-91A4-EC1B6B0D407B}" srcOrd="3" destOrd="0" parTransId="{3CDBC597-8C59-4962-964A-3C3C45DD1B41}" sibTransId="{52956EC8-0AFC-4EA4-9AB5-FDA7F56F31C0}"/>
    <dgm:cxn modelId="{07E9236C-291B-4586-A71A-2E6ABC137A47}" type="presOf" srcId="{92475A64-CBBA-45DE-886F-103DDB7AFCBC}" destId="{ACB041F8-D380-4B51-B11D-BBD44E73671E}" srcOrd="0" destOrd="0" presId="urn:microsoft.com/office/officeart/2005/8/layout/radial3"/>
    <dgm:cxn modelId="{357673E8-7DE8-4749-B2E7-97A576DDF14A}" type="presOf" srcId="{794617C8-8459-4666-B835-C5006451BEC5}" destId="{DEE313BE-C87C-4EB3-BD31-093962DE6878}" srcOrd="0" destOrd="0" presId="urn:microsoft.com/office/officeart/2005/8/layout/radial3"/>
    <dgm:cxn modelId="{EFD8FF79-A82A-4761-849E-BFB4B450B942}" type="presOf" srcId="{63B42ABD-76E2-40CF-B7E0-DD35B801B582}" destId="{0891E217-20A2-428F-B058-8FA7F54787C4}" srcOrd="0" destOrd="0" presId="urn:microsoft.com/office/officeart/2005/8/layout/radial3"/>
    <dgm:cxn modelId="{60461CAE-37FE-4359-81F7-8DBFCDE6AD8E}" srcId="{BD9E76B4-667D-439C-8258-EC60AD728A6E}" destId="{2E9B7655-B309-4AEB-B75B-29B5C31526D3}" srcOrd="10" destOrd="0" parTransId="{E5415F13-3820-4550-99A9-7E8CFB70F893}" sibTransId="{87CCCE36-ADB0-481E-9283-5765BE56FBBF}"/>
    <dgm:cxn modelId="{111A2E01-95ED-4382-9D25-B0EF101EE4FD}" srcId="{BD9E76B4-667D-439C-8258-EC60AD728A6E}" destId="{D080BD34-2C41-4422-93BC-569DD304B20D}" srcOrd="3" destOrd="0" parTransId="{BFFDF0A4-D9DA-4CED-B43F-B2D268E0D69B}" sibTransId="{68760AA4-E782-4B2F-912B-CD7D19D5919D}"/>
    <dgm:cxn modelId="{241F022F-EDD1-4C39-BE9C-D69EE34F8AAA}" srcId="{BD9E76B4-667D-439C-8258-EC60AD728A6E}" destId="{3297710F-C78D-44FD-9CC2-4D5D13E473C7}" srcOrd="8" destOrd="0" parTransId="{071034DE-AED2-4499-8FD0-464F1BFDB8B2}" sibTransId="{80453441-57F8-4451-9DE9-B780240E056B}"/>
    <dgm:cxn modelId="{1758DF36-2F5E-432D-90C8-ECC813F18447}" type="presOf" srcId="{9681A7AB-6705-4A83-91A4-EC1B6B0D407B}" destId="{44DE3A3B-330A-400D-9D1F-8C4B3244954D}" srcOrd="0" destOrd="0" presId="urn:microsoft.com/office/officeart/2005/8/layout/radial3"/>
    <dgm:cxn modelId="{FD93B7DF-F4D7-4DFA-ABDE-BCCDA42837C4}" srcId="{BD9E76B4-667D-439C-8258-EC60AD728A6E}" destId="{794617C8-8459-4666-B835-C5006451BEC5}" srcOrd="0" destOrd="0" parTransId="{C0DEEC29-48D8-4778-A32F-8AC225B4676C}" sibTransId="{C9101B0F-202D-4EFC-942A-BCE6F5B855D4}"/>
    <dgm:cxn modelId="{051BC991-0F31-4911-91A0-9C16AEAB570E}" srcId="{BD9E76B4-667D-439C-8258-EC60AD728A6E}" destId="{B129B584-D623-4E94-906E-D31E9C84B723}" srcOrd="5" destOrd="0" parTransId="{C145FBFF-8E58-48E7-9E17-5CA6A9979ED6}" sibTransId="{20C36B10-DF17-4182-8913-86D85B29C531}"/>
    <dgm:cxn modelId="{0BA449D9-FE04-45F2-90FC-B498724D1459}" srcId="{BD9E76B4-667D-439C-8258-EC60AD728A6E}" destId="{4E4EBE35-2C9C-4EB2-8406-707318080E7A}" srcOrd="6" destOrd="0" parTransId="{7008DBB8-D41A-4414-BC37-594B6F3CDDBA}" sibTransId="{BAE19D2C-2365-4654-A3FA-E3498C9659F6}"/>
    <dgm:cxn modelId="{8088CF88-BA31-47F5-90FA-99DFFC73DDAD}" srcId="{BD9E76B4-667D-439C-8258-EC60AD728A6E}" destId="{6A0FCB84-AC4B-45E6-B133-692599F84B83}" srcOrd="4" destOrd="0" parTransId="{DF3CB9EF-F042-4C3F-AF1A-9E438988FF01}" sibTransId="{34313D22-07BA-44FE-9712-5027044AC07F}"/>
    <dgm:cxn modelId="{2DF8BD53-7C22-4E8F-AF53-C4D54295DF3D}" srcId="{794617C8-8459-4666-B835-C5006451BEC5}" destId="{AAFB7E0B-3C9E-476A-BB60-6FF2213A3092}" srcOrd="4" destOrd="0" parTransId="{2ECE5E1A-6B49-40A1-9A70-77B9CF2753A1}" sibTransId="{4192071C-7C2E-4D4F-9532-C72DFD5DE26D}"/>
    <dgm:cxn modelId="{6FA76CBD-6387-4F30-865E-E05B0D63051A}" srcId="{794617C8-8459-4666-B835-C5006451BEC5}" destId="{41721DDA-5384-489C-BE7A-AFCC0538FCCE}" srcOrd="5" destOrd="0" parTransId="{25070BF3-64EA-46E1-AFEE-6041BAAD0F71}" sibTransId="{6A6190A6-14EC-420D-918D-733DFF27C1B1}"/>
    <dgm:cxn modelId="{8B50BAF2-B5A4-485C-8708-D3DAB5B4F142}" srcId="{BD9E76B4-667D-439C-8258-EC60AD728A6E}" destId="{567D0B48-8C0F-4326-92B2-E69DB0BBA32C}" srcOrd="9" destOrd="0" parTransId="{91F88656-400B-4A11-9A33-0E3FDD6249A0}" sibTransId="{383DC9B4-D687-4BC0-919A-DF1022C8A60E}"/>
    <dgm:cxn modelId="{DD1B8743-5FB8-4299-A1E1-C75F01742068}" type="presOf" srcId="{BD9E76B4-667D-439C-8258-EC60AD728A6E}" destId="{527E387B-EAFD-49C4-9889-3DC42F29C697}" srcOrd="0" destOrd="0" presId="urn:microsoft.com/office/officeart/2005/8/layout/radial3"/>
    <dgm:cxn modelId="{D593D410-3DCD-4719-8DE7-CCF492EC2B35}" type="presOf" srcId="{B2DFF3E1-8867-4E00-A6EA-056C033EF606}" destId="{852A3639-FC78-4A95-83D7-AF9733C29809}" srcOrd="0" destOrd="0" presId="urn:microsoft.com/office/officeart/2005/8/layout/radial3"/>
    <dgm:cxn modelId="{22D3BE94-1487-43C4-A6D0-283F0C217DA7}" srcId="{BD9E76B4-667D-439C-8258-EC60AD728A6E}" destId="{93DFF68F-E6D2-4849-BDF2-80A1CEE727B5}" srcOrd="1" destOrd="0" parTransId="{D65B540C-A0AF-48BF-9627-656A681261A8}" sibTransId="{A2DFBF55-4B68-4276-9380-C9A807560541}"/>
    <dgm:cxn modelId="{4B3B6A9E-4B86-4236-BFED-289DEB37CBEB}" srcId="{BD9E76B4-667D-439C-8258-EC60AD728A6E}" destId="{219481E4-B775-440C-BB9F-B4A88E8A5721}" srcOrd="7" destOrd="0" parTransId="{9C409DAC-65D7-4DAE-BDB4-8A29555E571E}" sibTransId="{19B7565E-BE33-43B1-A7CC-4B07052FF168}"/>
    <dgm:cxn modelId="{82D169C5-5052-4E50-96F6-AFEDB5DE8FFD}" type="presOf" srcId="{41721DDA-5384-489C-BE7A-AFCC0538FCCE}" destId="{1458EC25-6538-44CD-8079-C3B02D697936}" srcOrd="0" destOrd="0" presId="urn:microsoft.com/office/officeart/2005/8/layout/radial3"/>
    <dgm:cxn modelId="{04C6E9E6-CCF4-443E-971C-EBB832C98652}" srcId="{794617C8-8459-4666-B835-C5006451BEC5}" destId="{92475A64-CBBA-45DE-886F-103DDB7AFCBC}" srcOrd="1" destOrd="0" parTransId="{E498350B-A4C8-48AC-8CF5-3AA2EF5B4BC1}" sibTransId="{B9CA50E7-4D81-42DB-8C14-F4CF265B72CB}"/>
    <dgm:cxn modelId="{C9F1AC0F-0A04-4341-9B02-45FBE85EDEEF}" type="presParOf" srcId="{527E387B-EAFD-49C4-9889-3DC42F29C697}" destId="{3F6B2A5B-900B-4E91-8BD9-272263A90518}" srcOrd="0" destOrd="0" presId="urn:microsoft.com/office/officeart/2005/8/layout/radial3"/>
    <dgm:cxn modelId="{5F499E41-C20E-40ED-B9B4-D4F6A2C05365}" type="presParOf" srcId="{3F6B2A5B-900B-4E91-8BD9-272263A90518}" destId="{DEE313BE-C87C-4EB3-BD31-093962DE6878}" srcOrd="0" destOrd="0" presId="urn:microsoft.com/office/officeart/2005/8/layout/radial3"/>
    <dgm:cxn modelId="{152164F9-1768-4E24-9AED-223525C1A2F3}" type="presParOf" srcId="{3F6B2A5B-900B-4E91-8BD9-272263A90518}" destId="{0891E217-20A2-428F-B058-8FA7F54787C4}" srcOrd="1" destOrd="0" presId="urn:microsoft.com/office/officeart/2005/8/layout/radial3"/>
    <dgm:cxn modelId="{D67D1DDB-3EA4-4567-B782-32FF63B5AB53}" type="presParOf" srcId="{3F6B2A5B-900B-4E91-8BD9-272263A90518}" destId="{ACB041F8-D380-4B51-B11D-BBD44E73671E}" srcOrd="2" destOrd="0" presId="urn:microsoft.com/office/officeart/2005/8/layout/radial3"/>
    <dgm:cxn modelId="{74DE8761-FD6A-4EEE-8ED9-946F9264BF06}" type="presParOf" srcId="{3F6B2A5B-900B-4E91-8BD9-272263A90518}" destId="{852A3639-FC78-4A95-83D7-AF9733C29809}" srcOrd="3" destOrd="0" presId="urn:microsoft.com/office/officeart/2005/8/layout/radial3"/>
    <dgm:cxn modelId="{1D2494CB-3F27-4692-AED4-A5B24DE17DE5}" type="presParOf" srcId="{3F6B2A5B-900B-4E91-8BD9-272263A90518}" destId="{44DE3A3B-330A-400D-9D1F-8C4B3244954D}" srcOrd="4" destOrd="0" presId="urn:microsoft.com/office/officeart/2005/8/layout/radial3"/>
    <dgm:cxn modelId="{C03302DA-E950-4C85-B3AA-2AA41CFB44FE}" type="presParOf" srcId="{3F6B2A5B-900B-4E91-8BD9-272263A90518}" destId="{266F801B-9AEF-4701-92D6-E1A1CFD14328}" srcOrd="5" destOrd="0" presId="urn:microsoft.com/office/officeart/2005/8/layout/radial3"/>
    <dgm:cxn modelId="{BC2E8D99-CB9E-4186-A034-C1C155F5F4D6}" type="presParOf" srcId="{3F6B2A5B-900B-4E91-8BD9-272263A90518}" destId="{1458EC25-6538-44CD-8079-C3B02D697936}" srcOrd="6" destOrd="0" presId="urn:microsoft.com/office/officeart/2005/8/layout/radial3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2047B-753C-4BF4-954F-A50C0E8AC818}" type="doc">
      <dgm:prSet loTypeId="urn:microsoft.com/office/officeart/2005/8/layout/lProcess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45FBD798-FCC4-4EA8-B309-F4B52F5FB96C}">
      <dgm:prSet phldrT="[Tekst]" custT="1"/>
      <dgm:spPr/>
      <dgm:t>
        <a:bodyPr/>
        <a:lstStyle/>
        <a:p>
          <a:r>
            <a:rPr lang="pl-PL" sz="2800" b="1" dirty="0">
              <a:solidFill>
                <a:schemeClr val="accent6">
                  <a:lumMod val="50000"/>
                </a:schemeClr>
              </a:solidFill>
            </a:rPr>
            <a:t>Dyrektor przedszkola:</a:t>
          </a:r>
        </a:p>
      </dgm:t>
    </dgm:pt>
    <dgm:pt modelId="{674122F3-9FF6-4974-B023-33C463A3DA63}" type="parTrans" cxnId="{C893D4AD-00A4-420F-97C5-D0668F8676F3}">
      <dgm:prSet/>
      <dgm:spPr/>
      <dgm:t>
        <a:bodyPr/>
        <a:lstStyle/>
        <a:p>
          <a:endParaRPr lang="pl-PL"/>
        </a:p>
      </dgm:t>
    </dgm:pt>
    <dgm:pt modelId="{43DBEF10-3086-46BE-94C1-CC19444B0255}" type="sibTrans" cxnId="{C893D4AD-00A4-420F-97C5-D0668F8676F3}">
      <dgm:prSet/>
      <dgm:spPr/>
      <dgm:t>
        <a:bodyPr/>
        <a:lstStyle/>
        <a:p>
          <a:endParaRPr lang="pl-PL"/>
        </a:p>
      </dgm:t>
    </dgm:pt>
    <dgm:pt modelId="{D10F7531-FDC6-4CDB-9DFE-21A5337F72E1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dirty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bg1"/>
              </a:solidFill>
            </a:rPr>
            <a:t>jest otwarty na współpracę</a:t>
          </a:r>
          <a:endParaRPr lang="pl-PL" sz="2000" b="1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dirty="0"/>
        </a:p>
      </dgm:t>
    </dgm:pt>
    <dgm:pt modelId="{656EBB68-218B-4513-B2D8-97E413D4124C}" type="parTrans" cxnId="{48A64BF6-070B-4C9A-8E4A-BD88724E4E8A}">
      <dgm:prSet/>
      <dgm:spPr/>
      <dgm:t>
        <a:bodyPr/>
        <a:lstStyle/>
        <a:p>
          <a:endParaRPr lang="pl-PL"/>
        </a:p>
      </dgm:t>
    </dgm:pt>
    <dgm:pt modelId="{4BC00879-3F73-4406-B223-0FAFFE830240}" type="sibTrans" cxnId="{48A64BF6-070B-4C9A-8E4A-BD88724E4E8A}">
      <dgm:prSet/>
      <dgm:spPr/>
      <dgm:t>
        <a:bodyPr/>
        <a:lstStyle/>
        <a:p>
          <a:endParaRPr lang="pl-PL"/>
        </a:p>
      </dgm:t>
    </dgm:pt>
    <dgm:pt modelId="{278A4A81-5EBC-41AA-ACE1-01461CCB6612}">
      <dgm:prSet custT="1"/>
      <dgm:spPr/>
      <dgm:t>
        <a:bodyPr/>
        <a:lstStyle/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diagnozuje potrzeby dzieci, rodziców, pracowników i środowiska</a:t>
          </a:r>
        </a:p>
      </dgm:t>
    </dgm:pt>
    <dgm:pt modelId="{FACD172A-1FAE-4CC0-93C2-849EA316FDC8}" type="sibTrans" cxnId="{263AD2F7-FD49-453F-A287-586CC64A9F37}">
      <dgm:prSet/>
      <dgm:spPr/>
      <dgm:t>
        <a:bodyPr/>
        <a:lstStyle/>
        <a:p>
          <a:endParaRPr lang="pl-PL"/>
        </a:p>
      </dgm:t>
    </dgm:pt>
    <dgm:pt modelId="{66BB426D-2EF6-478E-8134-B44779A47185}" type="parTrans" cxnId="{263AD2F7-FD49-453F-A287-586CC64A9F37}">
      <dgm:prSet/>
      <dgm:spPr/>
      <dgm:t>
        <a:bodyPr/>
        <a:lstStyle/>
        <a:p>
          <a:endParaRPr lang="pl-PL"/>
        </a:p>
      </dgm:t>
    </dgm:pt>
    <dgm:pt modelId="{91038702-6BC7-4C13-B5F9-8557DD7D96BB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/>
            <a:t>monitoruje pracę przedszkola</a:t>
          </a:r>
          <a:endParaRPr lang="pl-PL" sz="2000" b="1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endParaRPr lang="pl-PL" b="1" dirty="0"/>
        </a:p>
      </dgm:t>
    </dgm:pt>
    <dgm:pt modelId="{DF529695-E9CE-4B68-ACAB-D721C4F9A9AD}" type="sibTrans" cxnId="{8A9D4D55-0E32-4290-A898-626807D32262}">
      <dgm:prSet/>
      <dgm:spPr/>
      <dgm:t>
        <a:bodyPr/>
        <a:lstStyle/>
        <a:p>
          <a:endParaRPr lang="pl-PL"/>
        </a:p>
      </dgm:t>
    </dgm:pt>
    <dgm:pt modelId="{EFEDAA65-E4AD-412D-9AB2-585303B33B19}" type="parTrans" cxnId="{8A9D4D55-0E32-4290-A898-626807D32262}">
      <dgm:prSet/>
      <dgm:spPr/>
      <dgm:t>
        <a:bodyPr/>
        <a:lstStyle/>
        <a:p>
          <a:endParaRPr lang="pl-PL"/>
        </a:p>
      </dgm:t>
    </dgm:pt>
    <dgm:pt modelId="{B7DDADE2-D82B-445A-BE4A-FB541D5F1128}">
      <dgm:prSet custT="1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dirty="0"/>
            <a:t>tworzy dobry klimat, inspiruje do twórczego działania</a:t>
          </a:r>
        </a:p>
      </dgm:t>
    </dgm:pt>
    <dgm:pt modelId="{98ECD3FD-A971-47A1-82C0-7FB5AAAF5E56}" type="parTrans" cxnId="{463DBF87-E952-4EFE-9FE8-2BABE550D566}">
      <dgm:prSet/>
      <dgm:spPr/>
      <dgm:t>
        <a:bodyPr/>
        <a:lstStyle/>
        <a:p>
          <a:endParaRPr lang="pl-PL"/>
        </a:p>
      </dgm:t>
    </dgm:pt>
    <dgm:pt modelId="{C1661F3E-2411-4E51-83B8-3EF12B900826}" type="sibTrans" cxnId="{463DBF87-E952-4EFE-9FE8-2BABE550D566}">
      <dgm:prSet/>
      <dgm:spPr/>
      <dgm:t>
        <a:bodyPr/>
        <a:lstStyle/>
        <a:p>
          <a:endParaRPr lang="pl-PL"/>
        </a:p>
      </dgm:t>
    </dgm:pt>
    <dgm:pt modelId="{A6B484D8-CE74-4FAF-8B39-F53EB61D824E}">
      <dgm:prSet custT="1"/>
      <dgm:spPr/>
      <dgm:t>
        <a:bodyPr/>
        <a:lstStyle/>
        <a:p>
          <a:r>
            <a:rPr lang="pl-PL" sz="2000" b="1" dirty="0"/>
            <a:t>podnosi swoje kwalifikacje i umiejętności</a:t>
          </a:r>
        </a:p>
      </dgm:t>
    </dgm:pt>
    <dgm:pt modelId="{92A6A396-26F8-47F7-94A1-ED03ED08A853}" type="parTrans" cxnId="{6C3B0BB9-CC1A-4CBA-8643-1284856B323C}">
      <dgm:prSet/>
      <dgm:spPr/>
      <dgm:t>
        <a:bodyPr/>
        <a:lstStyle/>
        <a:p>
          <a:endParaRPr lang="pl-PL"/>
        </a:p>
      </dgm:t>
    </dgm:pt>
    <dgm:pt modelId="{E8301C6D-81CB-4851-9CE8-3DC2AEDB78F2}" type="sibTrans" cxnId="{6C3B0BB9-CC1A-4CBA-8643-1284856B323C}">
      <dgm:prSet/>
      <dgm:spPr/>
      <dgm:t>
        <a:bodyPr/>
        <a:lstStyle/>
        <a:p>
          <a:endParaRPr lang="pl-PL"/>
        </a:p>
      </dgm:t>
    </dgm:pt>
    <dgm:pt modelId="{0484F8C1-945F-4B71-B6E6-C0D40EC51D0B}" type="pres">
      <dgm:prSet presAssocID="{7E22047B-753C-4BF4-954F-A50C0E8AC8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32B056-67C5-4B9F-B3E6-C475A654D51C}" type="pres">
      <dgm:prSet presAssocID="{45FBD798-FCC4-4EA8-B309-F4B52F5FB96C}" presName="compNode" presStyleCnt="0"/>
      <dgm:spPr/>
    </dgm:pt>
    <dgm:pt modelId="{0D43C283-1DFA-4E48-BA9F-244586F04D7C}" type="pres">
      <dgm:prSet presAssocID="{45FBD798-FCC4-4EA8-B309-F4B52F5FB96C}" presName="aNode" presStyleLbl="bgShp" presStyleIdx="0" presStyleCnt="1" custLinFactNeighborX="-1503" custLinFactNeighborY="-5366"/>
      <dgm:spPr/>
      <dgm:t>
        <a:bodyPr/>
        <a:lstStyle/>
        <a:p>
          <a:endParaRPr lang="pl-PL"/>
        </a:p>
      </dgm:t>
    </dgm:pt>
    <dgm:pt modelId="{F75C1FFC-E47B-4366-B278-9C9821900DD3}" type="pres">
      <dgm:prSet presAssocID="{45FBD798-FCC4-4EA8-B309-F4B52F5FB96C}" presName="textNode" presStyleLbl="bgShp" presStyleIdx="0" presStyleCnt="1"/>
      <dgm:spPr/>
      <dgm:t>
        <a:bodyPr/>
        <a:lstStyle/>
        <a:p>
          <a:endParaRPr lang="pl-PL"/>
        </a:p>
      </dgm:t>
    </dgm:pt>
    <dgm:pt modelId="{C95E4BD6-3716-415C-9408-6B594C2BBFAD}" type="pres">
      <dgm:prSet presAssocID="{45FBD798-FCC4-4EA8-B309-F4B52F5FB96C}" presName="compChildNode" presStyleCnt="0"/>
      <dgm:spPr/>
    </dgm:pt>
    <dgm:pt modelId="{5BE766C8-3CF6-4B06-841B-39A89C353EF4}" type="pres">
      <dgm:prSet presAssocID="{45FBD798-FCC4-4EA8-B309-F4B52F5FB96C}" presName="theInnerList" presStyleCnt="0"/>
      <dgm:spPr/>
    </dgm:pt>
    <dgm:pt modelId="{0E56D91B-A1E0-40A4-AA7A-E4110FF55C93}" type="pres">
      <dgm:prSet presAssocID="{D10F7531-FDC6-4CDB-9DFE-21A5337F72E1}" presName="childNode" presStyleLbl="node1" presStyleIdx="0" presStyleCnt="5" custScaleY="161716" custLinFactY="-61004" custLinFactNeighborX="-72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FAFB12-5850-43B7-B4E3-1361C14F64AC}" type="pres">
      <dgm:prSet presAssocID="{D10F7531-FDC6-4CDB-9DFE-21A5337F72E1}" presName="aSpace2" presStyleCnt="0"/>
      <dgm:spPr/>
    </dgm:pt>
    <dgm:pt modelId="{1E9F6658-4F65-4B4F-9D8B-E6AA9495AA57}" type="pres">
      <dgm:prSet presAssocID="{278A4A81-5EBC-41AA-ACE1-01461CCB6612}" presName="childNode" presStyleLbl="node1" presStyleIdx="1" presStyleCnt="5" custScaleY="209228" custLinFactY="-45392" custLinFactNeighborX="-607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BD5C97-DAAF-48BE-A014-A7B26F02F335}" type="pres">
      <dgm:prSet presAssocID="{278A4A81-5EBC-41AA-ACE1-01461CCB6612}" presName="aSpace2" presStyleCnt="0"/>
      <dgm:spPr/>
    </dgm:pt>
    <dgm:pt modelId="{0BAFAFF6-0558-4CE9-BDCD-E9DCF61503EB}" type="pres">
      <dgm:prSet presAssocID="{91038702-6BC7-4C13-B5F9-8557DD7D96BB}" presName="childNode" presStyleLbl="node1" presStyleIdx="2" presStyleCnt="5" custScaleY="168313" custLinFactY="-21855" custLinFactNeighborX="-84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81CA01-B5DB-4AFA-9E13-A17B906AA663}" type="pres">
      <dgm:prSet presAssocID="{91038702-6BC7-4C13-B5F9-8557DD7D96BB}" presName="aSpace2" presStyleCnt="0"/>
      <dgm:spPr/>
    </dgm:pt>
    <dgm:pt modelId="{7DEB23AD-57B9-4198-95EF-1E9914D19344}" type="pres">
      <dgm:prSet presAssocID="{B7DDADE2-D82B-445A-BE4A-FB541D5F1128}" presName="childNode" presStyleLbl="node1" presStyleIdx="3" presStyleCnt="5" custScaleY="155160" custLinFactNeighborX="-607" custLinFactNeighborY="-626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4C3308-5439-4236-8A71-132D5258E195}" type="pres">
      <dgm:prSet presAssocID="{B7DDADE2-D82B-445A-BE4A-FB541D5F1128}" presName="aSpace2" presStyleCnt="0"/>
      <dgm:spPr/>
    </dgm:pt>
    <dgm:pt modelId="{449B8463-1032-47EF-8E23-07F5085BD00D}" type="pres">
      <dgm:prSet presAssocID="{A6B484D8-CE74-4FAF-8B39-F53EB61D824E}" presName="childNode" presStyleLbl="node1" presStyleIdx="4" presStyleCnt="5" custScaleY="123551" custLinFactNeighborX="-4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FAE657-6A72-48F8-9B9F-22080452C377}" type="presOf" srcId="{D10F7531-FDC6-4CDB-9DFE-21A5337F72E1}" destId="{0E56D91B-A1E0-40A4-AA7A-E4110FF55C93}" srcOrd="0" destOrd="0" presId="urn:microsoft.com/office/officeart/2005/8/layout/lProcess2"/>
    <dgm:cxn modelId="{CB68B1F4-2F94-4DF9-B8DB-0967813A7647}" type="presOf" srcId="{B7DDADE2-D82B-445A-BE4A-FB541D5F1128}" destId="{7DEB23AD-57B9-4198-95EF-1E9914D19344}" srcOrd="0" destOrd="0" presId="urn:microsoft.com/office/officeart/2005/8/layout/lProcess2"/>
    <dgm:cxn modelId="{01624522-A053-4F34-A718-FB6405075D49}" type="presOf" srcId="{91038702-6BC7-4C13-B5F9-8557DD7D96BB}" destId="{0BAFAFF6-0558-4CE9-BDCD-E9DCF61503EB}" srcOrd="0" destOrd="0" presId="urn:microsoft.com/office/officeart/2005/8/layout/lProcess2"/>
    <dgm:cxn modelId="{6C3B0BB9-CC1A-4CBA-8643-1284856B323C}" srcId="{45FBD798-FCC4-4EA8-B309-F4B52F5FB96C}" destId="{A6B484D8-CE74-4FAF-8B39-F53EB61D824E}" srcOrd="4" destOrd="0" parTransId="{92A6A396-26F8-47F7-94A1-ED03ED08A853}" sibTransId="{E8301C6D-81CB-4851-9CE8-3DC2AEDB78F2}"/>
    <dgm:cxn modelId="{48A64BF6-070B-4C9A-8E4A-BD88724E4E8A}" srcId="{45FBD798-FCC4-4EA8-B309-F4B52F5FB96C}" destId="{D10F7531-FDC6-4CDB-9DFE-21A5337F72E1}" srcOrd="0" destOrd="0" parTransId="{656EBB68-218B-4513-B2D8-97E413D4124C}" sibTransId="{4BC00879-3F73-4406-B223-0FAFFE830240}"/>
    <dgm:cxn modelId="{9132E768-1887-4431-AA2A-DDB92E307622}" type="presOf" srcId="{45FBD798-FCC4-4EA8-B309-F4B52F5FB96C}" destId="{F75C1FFC-E47B-4366-B278-9C9821900DD3}" srcOrd="1" destOrd="0" presId="urn:microsoft.com/office/officeart/2005/8/layout/lProcess2"/>
    <dgm:cxn modelId="{C893D4AD-00A4-420F-97C5-D0668F8676F3}" srcId="{7E22047B-753C-4BF4-954F-A50C0E8AC818}" destId="{45FBD798-FCC4-4EA8-B309-F4B52F5FB96C}" srcOrd="0" destOrd="0" parTransId="{674122F3-9FF6-4974-B023-33C463A3DA63}" sibTransId="{43DBEF10-3086-46BE-94C1-CC19444B0255}"/>
    <dgm:cxn modelId="{263AD2F7-FD49-453F-A287-586CC64A9F37}" srcId="{45FBD798-FCC4-4EA8-B309-F4B52F5FB96C}" destId="{278A4A81-5EBC-41AA-ACE1-01461CCB6612}" srcOrd="1" destOrd="0" parTransId="{66BB426D-2EF6-478E-8134-B44779A47185}" sibTransId="{FACD172A-1FAE-4CC0-93C2-849EA316FDC8}"/>
    <dgm:cxn modelId="{AD5204A6-7599-4502-B431-18E12C151B13}" type="presOf" srcId="{7E22047B-753C-4BF4-954F-A50C0E8AC818}" destId="{0484F8C1-945F-4B71-B6E6-C0D40EC51D0B}" srcOrd="0" destOrd="0" presId="urn:microsoft.com/office/officeart/2005/8/layout/lProcess2"/>
    <dgm:cxn modelId="{7F34D79A-F5F7-4BFC-BFE9-43F056E91AFC}" type="presOf" srcId="{45FBD798-FCC4-4EA8-B309-F4B52F5FB96C}" destId="{0D43C283-1DFA-4E48-BA9F-244586F04D7C}" srcOrd="0" destOrd="0" presId="urn:microsoft.com/office/officeart/2005/8/layout/lProcess2"/>
    <dgm:cxn modelId="{8A9D4D55-0E32-4290-A898-626807D32262}" srcId="{45FBD798-FCC4-4EA8-B309-F4B52F5FB96C}" destId="{91038702-6BC7-4C13-B5F9-8557DD7D96BB}" srcOrd="2" destOrd="0" parTransId="{EFEDAA65-E4AD-412D-9AB2-585303B33B19}" sibTransId="{DF529695-E9CE-4B68-ACAB-D721C4F9A9AD}"/>
    <dgm:cxn modelId="{D4C571A2-FF9E-4556-8B89-9793EA50ECDA}" type="presOf" srcId="{278A4A81-5EBC-41AA-ACE1-01461CCB6612}" destId="{1E9F6658-4F65-4B4F-9D8B-E6AA9495AA57}" srcOrd="0" destOrd="0" presId="urn:microsoft.com/office/officeart/2005/8/layout/lProcess2"/>
    <dgm:cxn modelId="{274D037F-1536-4BE1-8F85-BED71DA1263F}" type="presOf" srcId="{A6B484D8-CE74-4FAF-8B39-F53EB61D824E}" destId="{449B8463-1032-47EF-8E23-07F5085BD00D}" srcOrd="0" destOrd="0" presId="urn:microsoft.com/office/officeart/2005/8/layout/lProcess2"/>
    <dgm:cxn modelId="{463DBF87-E952-4EFE-9FE8-2BABE550D566}" srcId="{45FBD798-FCC4-4EA8-B309-F4B52F5FB96C}" destId="{B7DDADE2-D82B-445A-BE4A-FB541D5F1128}" srcOrd="3" destOrd="0" parTransId="{98ECD3FD-A971-47A1-82C0-7FB5AAAF5E56}" sibTransId="{C1661F3E-2411-4E51-83B8-3EF12B900826}"/>
    <dgm:cxn modelId="{8483DC64-581F-4D1B-BD33-3CD309F190DF}" type="presParOf" srcId="{0484F8C1-945F-4B71-B6E6-C0D40EC51D0B}" destId="{C732B056-67C5-4B9F-B3E6-C475A654D51C}" srcOrd="0" destOrd="0" presId="urn:microsoft.com/office/officeart/2005/8/layout/lProcess2"/>
    <dgm:cxn modelId="{4F9D824A-023D-4B9C-8879-D915610A7CA3}" type="presParOf" srcId="{C732B056-67C5-4B9F-B3E6-C475A654D51C}" destId="{0D43C283-1DFA-4E48-BA9F-244586F04D7C}" srcOrd="0" destOrd="0" presId="urn:microsoft.com/office/officeart/2005/8/layout/lProcess2"/>
    <dgm:cxn modelId="{6C413A15-A613-43C3-BC60-A0CA6BD72E34}" type="presParOf" srcId="{C732B056-67C5-4B9F-B3E6-C475A654D51C}" destId="{F75C1FFC-E47B-4366-B278-9C9821900DD3}" srcOrd="1" destOrd="0" presId="urn:microsoft.com/office/officeart/2005/8/layout/lProcess2"/>
    <dgm:cxn modelId="{1BAB8B51-E96A-4F7D-9D7B-52618CAEF73F}" type="presParOf" srcId="{C732B056-67C5-4B9F-B3E6-C475A654D51C}" destId="{C95E4BD6-3716-415C-9408-6B594C2BBFAD}" srcOrd="2" destOrd="0" presId="urn:microsoft.com/office/officeart/2005/8/layout/lProcess2"/>
    <dgm:cxn modelId="{FEB6615F-5C36-4F07-A0D3-522FBB7B9506}" type="presParOf" srcId="{C95E4BD6-3716-415C-9408-6B594C2BBFAD}" destId="{5BE766C8-3CF6-4B06-841B-39A89C353EF4}" srcOrd="0" destOrd="0" presId="urn:microsoft.com/office/officeart/2005/8/layout/lProcess2"/>
    <dgm:cxn modelId="{8A0000A1-B914-4327-BDA1-9EE44EE0519C}" type="presParOf" srcId="{5BE766C8-3CF6-4B06-841B-39A89C353EF4}" destId="{0E56D91B-A1E0-40A4-AA7A-E4110FF55C93}" srcOrd="0" destOrd="0" presId="urn:microsoft.com/office/officeart/2005/8/layout/lProcess2"/>
    <dgm:cxn modelId="{CC9F989E-7A31-408F-9322-0E404DAE8677}" type="presParOf" srcId="{5BE766C8-3CF6-4B06-841B-39A89C353EF4}" destId="{B6FAFB12-5850-43B7-B4E3-1361C14F64AC}" srcOrd="1" destOrd="0" presId="urn:microsoft.com/office/officeart/2005/8/layout/lProcess2"/>
    <dgm:cxn modelId="{1ECC1640-C101-4BFA-96CF-376A81F7FB4D}" type="presParOf" srcId="{5BE766C8-3CF6-4B06-841B-39A89C353EF4}" destId="{1E9F6658-4F65-4B4F-9D8B-E6AA9495AA57}" srcOrd="2" destOrd="0" presId="urn:microsoft.com/office/officeart/2005/8/layout/lProcess2"/>
    <dgm:cxn modelId="{3927AC0B-9279-4E00-A269-D209E2214594}" type="presParOf" srcId="{5BE766C8-3CF6-4B06-841B-39A89C353EF4}" destId="{85BD5C97-DAAF-48BE-A014-A7B26F02F335}" srcOrd="3" destOrd="0" presId="urn:microsoft.com/office/officeart/2005/8/layout/lProcess2"/>
    <dgm:cxn modelId="{B9B7DB49-75EC-4C62-8530-6AC9C9102307}" type="presParOf" srcId="{5BE766C8-3CF6-4B06-841B-39A89C353EF4}" destId="{0BAFAFF6-0558-4CE9-BDCD-E9DCF61503EB}" srcOrd="4" destOrd="0" presId="urn:microsoft.com/office/officeart/2005/8/layout/lProcess2"/>
    <dgm:cxn modelId="{34DAC1D5-0AB5-4F28-A496-00DE99996B4A}" type="presParOf" srcId="{5BE766C8-3CF6-4B06-841B-39A89C353EF4}" destId="{7781CA01-B5DB-4AFA-9E13-A17B906AA663}" srcOrd="5" destOrd="0" presId="urn:microsoft.com/office/officeart/2005/8/layout/lProcess2"/>
    <dgm:cxn modelId="{BB886C39-DFC7-4936-9FBD-7C4E7C5DFBB0}" type="presParOf" srcId="{5BE766C8-3CF6-4B06-841B-39A89C353EF4}" destId="{7DEB23AD-57B9-4198-95EF-1E9914D19344}" srcOrd="6" destOrd="0" presId="urn:microsoft.com/office/officeart/2005/8/layout/lProcess2"/>
    <dgm:cxn modelId="{9D4144B2-0CC9-486C-AE64-FC33280D8DBB}" type="presParOf" srcId="{5BE766C8-3CF6-4B06-841B-39A89C353EF4}" destId="{AD4C3308-5439-4236-8A71-132D5258E195}" srcOrd="7" destOrd="0" presId="urn:microsoft.com/office/officeart/2005/8/layout/lProcess2"/>
    <dgm:cxn modelId="{A60A5FEE-0DE3-42F2-BBEA-8FF604A53C98}" type="presParOf" srcId="{5BE766C8-3CF6-4B06-841B-39A89C353EF4}" destId="{449B8463-1032-47EF-8E23-07F5085BD00D}" srcOrd="8" destOrd="0" presId="urn:microsoft.com/office/officeart/2005/8/layout/lProcess2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D536A-6A25-493F-83DE-71CF886062DC}">
      <dsp:nvSpPr>
        <dsp:cNvPr id="0" name=""/>
        <dsp:cNvSpPr/>
      </dsp:nvSpPr>
      <dsp:spPr>
        <a:xfrm>
          <a:off x="0" y="41562"/>
          <a:ext cx="2498008" cy="132465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1. Koncentrujemy się na indywidualnym i twórczym rozwoju dziecka.</a:t>
          </a:r>
        </a:p>
      </dsp:txBody>
      <dsp:txXfrm>
        <a:off x="0" y="41562"/>
        <a:ext cx="2498008" cy="1324656"/>
      </dsp:txXfrm>
    </dsp:sp>
    <dsp:sp modelId="{C593AB34-4B84-4F47-A09D-1663F9F71AFC}">
      <dsp:nvSpPr>
        <dsp:cNvPr id="0" name=""/>
        <dsp:cNvSpPr/>
      </dsp:nvSpPr>
      <dsp:spPr>
        <a:xfrm>
          <a:off x="3193002" y="0"/>
          <a:ext cx="2537443" cy="140783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2"/>
              </a:solidFill>
            </a:rPr>
            <a:t>2. Je</a:t>
          </a:r>
          <a:r>
            <a:rPr lang="pl" sz="1400" b="1" kern="1200" dirty="0">
              <a:solidFill>
                <a:schemeClr val="tx2"/>
              </a:solidFill>
            </a:rPr>
            <a:t>steśmy otwarci na potrzeby i zainteresowania dzieci. </a:t>
          </a:r>
          <a:r>
            <a:rPr lang="pl-PL" sz="1400" b="1" kern="1200" dirty="0">
              <a:solidFill>
                <a:schemeClr val="tx2"/>
              </a:solidFill>
            </a:rPr>
            <a:t>Z</a:t>
          </a:r>
          <a:r>
            <a:rPr lang="pl" sz="1400" b="1" kern="1200" dirty="0">
              <a:solidFill>
                <a:schemeClr val="tx2"/>
              </a:solidFill>
            </a:rPr>
            <a:t>abiegamy o partnerstwo rodziny.</a:t>
          </a:r>
        </a:p>
      </dsp:txBody>
      <dsp:txXfrm>
        <a:off x="3193002" y="0"/>
        <a:ext cx="2537443" cy="1407833"/>
      </dsp:txXfrm>
    </dsp:sp>
    <dsp:sp modelId="{917D3CD9-BA5B-404E-931F-223BF970C99B}">
      <dsp:nvSpPr>
        <dsp:cNvPr id="0" name=""/>
        <dsp:cNvSpPr/>
      </dsp:nvSpPr>
      <dsp:spPr>
        <a:xfrm>
          <a:off x="0" y="1533873"/>
          <a:ext cx="2544543" cy="13973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2"/>
              </a:solidFill>
            </a:rPr>
            <a:t>3. T</a:t>
          </a:r>
          <a:r>
            <a:rPr lang="pl" sz="1400" b="1" kern="1200" dirty="0">
              <a:solidFill>
                <a:schemeClr val="tx2"/>
              </a:solidFill>
            </a:rPr>
            <a:t>worzymy pozytywny klimat emocjonalny, zapewniamy atrakcyjne zajęcia w bezpiecznych warunkach.</a:t>
          </a:r>
        </a:p>
      </dsp:txBody>
      <dsp:txXfrm>
        <a:off x="0" y="1533873"/>
        <a:ext cx="2544543" cy="1397371"/>
      </dsp:txXfrm>
    </dsp:sp>
    <dsp:sp modelId="{4F7EBD7D-DFCF-42D9-919C-E6E65091B79C}">
      <dsp:nvSpPr>
        <dsp:cNvPr id="0" name=""/>
        <dsp:cNvSpPr/>
      </dsp:nvSpPr>
      <dsp:spPr>
        <a:xfrm>
          <a:off x="3215225" y="1522311"/>
          <a:ext cx="2504826" cy="134147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2"/>
              </a:solidFill>
            </a:rPr>
            <a:t>4. R</a:t>
          </a:r>
          <a:r>
            <a:rPr lang="pl" sz="1400" b="1" kern="1200" dirty="0">
              <a:solidFill>
                <a:schemeClr val="tx2"/>
              </a:solidFill>
            </a:rPr>
            <a:t>ealizujemy programy, projekty, innowacje rozwijające wiedzę i umiejętności dzieci.</a:t>
          </a:r>
        </a:p>
      </dsp:txBody>
      <dsp:txXfrm>
        <a:off x="3215225" y="1522311"/>
        <a:ext cx="2504826" cy="1341478"/>
      </dsp:txXfrm>
    </dsp:sp>
    <dsp:sp modelId="{CB52FD11-6E75-4074-AC8F-10E0FD59B7A0}">
      <dsp:nvSpPr>
        <dsp:cNvPr id="0" name=""/>
        <dsp:cNvSpPr/>
      </dsp:nvSpPr>
      <dsp:spPr>
        <a:xfrm>
          <a:off x="1667844" y="3138348"/>
          <a:ext cx="2462438" cy="121121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1400" b="1" kern="1200" dirty="0">
              <a:solidFill>
                <a:schemeClr val="tx2"/>
              </a:solidFill>
            </a:rPr>
            <a:t>5. </a:t>
          </a:r>
          <a:r>
            <a:rPr lang="pl-PL" sz="1400" b="1" kern="1200" dirty="0">
              <a:solidFill>
                <a:schemeClr val="tx2"/>
              </a:solidFill>
            </a:rPr>
            <a:t>D</a:t>
          </a:r>
          <a:r>
            <a:rPr lang="pl" sz="1400" b="1" kern="1200" dirty="0">
              <a:solidFill>
                <a:schemeClr val="tx2"/>
              </a:solidFill>
            </a:rPr>
            <a:t>yrektor wspiera w rozwoju zawodowym nauczycieli, sprawnie zarządza placówką. </a:t>
          </a:r>
        </a:p>
      </dsp:txBody>
      <dsp:txXfrm>
        <a:off x="1667844" y="3138348"/>
        <a:ext cx="2462438" cy="12112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313BE-C87C-4EB3-BD31-093962DE6878}">
      <dsp:nvSpPr>
        <dsp:cNvPr id="0" name=""/>
        <dsp:cNvSpPr/>
      </dsp:nvSpPr>
      <dsp:spPr>
        <a:xfrm>
          <a:off x="3530785" y="1651126"/>
          <a:ext cx="3475586" cy="23781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3530785" y="1651126"/>
        <a:ext cx="3475586" cy="2378159"/>
      </dsp:txXfrm>
    </dsp:sp>
    <dsp:sp modelId="{0891E217-20A2-428F-B058-8FA7F54787C4}">
      <dsp:nvSpPr>
        <dsp:cNvPr id="0" name=""/>
        <dsp:cNvSpPr/>
      </dsp:nvSpPr>
      <dsp:spPr>
        <a:xfrm>
          <a:off x="330691" y="1950566"/>
          <a:ext cx="2643792" cy="1564846"/>
        </a:xfrm>
        <a:prstGeom prst="roundRect">
          <a:avLst/>
        </a:prstGeom>
        <a:solidFill>
          <a:srgbClr val="66FF66">
            <a:alpha val="44000"/>
          </a:srgb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</a:rPr>
            <a:t>Promujemy placówkę w środowisku </a:t>
          </a:r>
        </a:p>
      </dsp:txBody>
      <dsp:txXfrm>
        <a:off x="330691" y="1950566"/>
        <a:ext cx="2643792" cy="1564846"/>
      </dsp:txXfrm>
    </dsp:sp>
    <dsp:sp modelId="{ACB041F8-D380-4B51-B11D-BBD44E73671E}">
      <dsp:nvSpPr>
        <dsp:cNvPr id="0" name=""/>
        <dsp:cNvSpPr/>
      </dsp:nvSpPr>
      <dsp:spPr>
        <a:xfrm>
          <a:off x="5684566" y="4062843"/>
          <a:ext cx="3183914" cy="1502502"/>
        </a:xfrm>
        <a:prstGeom prst="roundRect">
          <a:avLst/>
        </a:prstGeom>
        <a:solidFill>
          <a:srgbClr val="FFCC9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</a:rPr>
            <a:t>Dzielimy się wiedzą teoretyczną i praktyczną  oraz wymieniamy się doświadczeniami</a:t>
          </a:r>
        </a:p>
      </dsp:txBody>
      <dsp:txXfrm>
        <a:off x="5684566" y="4062843"/>
        <a:ext cx="3183914" cy="1502502"/>
      </dsp:txXfrm>
    </dsp:sp>
    <dsp:sp modelId="{852A3639-FC78-4A95-83D7-AF9733C29809}">
      <dsp:nvSpPr>
        <dsp:cNvPr id="0" name=""/>
        <dsp:cNvSpPr/>
      </dsp:nvSpPr>
      <dsp:spPr>
        <a:xfrm>
          <a:off x="7836879" y="2023622"/>
          <a:ext cx="2777289" cy="1564846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</a:rPr>
            <a:t>Przedszkole aktywnie współpracuje z fundacjami i instytucjami </a:t>
          </a:r>
        </a:p>
      </dsp:txBody>
      <dsp:txXfrm>
        <a:off x="7836879" y="2023622"/>
        <a:ext cx="2777289" cy="1564846"/>
      </dsp:txXfrm>
    </dsp:sp>
    <dsp:sp modelId="{44DE3A3B-330A-400D-9D1F-8C4B3244954D}">
      <dsp:nvSpPr>
        <dsp:cNvPr id="0" name=""/>
        <dsp:cNvSpPr/>
      </dsp:nvSpPr>
      <dsp:spPr>
        <a:xfrm>
          <a:off x="2149990" y="0"/>
          <a:ext cx="2688750" cy="1568116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</a:rPr>
            <a:t>Uczestniczymy w lokalnych zadaniach i przedsięwzięciach</a:t>
          </a:r>
        </a:p>
      </dsp:txBody>
      <dsp:txXfrm>
        <a:off x="2149990" y="0"/>
        <a:ext cx="2688750" cy="1568116"/>
      </dsp:txXfrm>
    </dsp:sp>
    <dsp:sp modelId="{266F801B-9AEF-4701-92D6-E1A1CFD14328}">
      <dsp:nvSpPr>
        <dsp:cNvPr id="0" name=""/>
        <dsp:cNvSpPr/>
      </dsp:nvSpPr>
      <dsp:spPr>
        <a:xfrm>
          <a:off x="993112" y="4023291"/>
          <a:ext cx="3642477" cy="1585924"/>
        </a:xfrm>
        <a:prstGeom prst="roundRect">
          <a:avLst/>
        </a:prstGeom>
        <a:solidFill>
          <a:srgbClr val="FF7C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Jesteśmy organizatorami oraz uczestnikami akcji,  projektów, konkursów o zasięgu lokalnym, ogólnopolskim</a:t>
          </a:r>
        </a:p>
      </dsp:txBody>
      <dsp:txXfrm>
        <a:off x="993112" y="4023291"/>
        <a:ext cx="3642477" cy="1585924"/>
      </dsp:txXfrm>
    </dsp:sp>
    <dsp:sp modelId="{1458EC25-6538-44CD-8079-C3B02D697936}">
      <dsp:nvSpPr>
        <dsp:cNvPr id="0" name=""/>
        <dsp:cNvSpPr/>
      </dsp:nvSpPr>
      <dsp:spPr>
        <a:xfrm>
          <a:off x="5678259" y="0"/>
          <a:ext cx="3461940" cy="1675825"/>
        </a:xfrm>
        <a:prstGeom prst="round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accent1">
                  <a:lumMod val="50000"/>
                </a:schemeClr>
              </a:solidFill>
            </a:rPr>
            <a:t>Aktywnie współpracujemy  z placówkami  oświatowymi z terenu Miasta i Gminy Sztum</a:t>
          </a:r>
        </a:p>
      </dsp:txBody>
      <dsp:txXfrm>
        <a:off x="5678259" y="0"/>
        <a:ext cx="3461940" cy="16758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3C283-1DFA-4E48-BA9F-244586F04D7C}">
      <dsp:nvSpPr>
        <dsp:cNvPr id="0" name=""/>
        <dsp:cNvSpPr/>
      </dsp:nvSpPr>
      <dsp:spPr>
        <a:xfrm>
          <a:off x="0" y="0"/>
          <a:ext cx="11045130" cy="4416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chemeClr val="accent6">
                  <a:lumMod val="50000"/>
                </a:schemeClr>
              </a:solidFill>
            </a:rPr>
            <a:t>Dyrektor przedszkola:</a:t>
          </a:r>
        </a:p>
      </dsp:txBody>
      <dsp:txXfrm>
        <a:off x="0" y="0"/>
        <a:ext cx="11045130" cy="1324840"/>
      </dsp:txXfrm>
    </dsp:sp>
    <dsp:sp modelId="{0E56D91B-A1E0-40A4-AA7A-E4110FF55C93}">
      <dsp:nvSpPr>
        <dsp:cNvPr id="0" name=""/>
        <dsp:cNvSpPr/>
      </dsp:nvSpPr>
      <dsp:spPr>
        <a:xfrm>
          <a:off x="1045584" y="1076307"/>
          <a:ext cx="8836104" cy="527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kern="1200" dirty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bg1"/>
              </a:solidFill>
            </a:rPr>
            <a:t>jest otwarty na współpracę</a:t>
          </a:r>
          <a:endParaRPr lang="pl-PL" sz="2000" b="1" kern="120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/>
        </a:p>
      </dsp:txBody>
      <dsp:txXfrm>
        <a:off x="1045584" y="1076307"/>
        <a:ext cx="8836104" cy="527555"/>
      </dsp:txXfrm>
    </dsp:sp>
    <dsp:sp modelId="{1E9F6658-4F65-4B4F-9D8B-E6AA9495AA57}">
      <dsp:nvSpPr>
        <dsp:cNvPr id="0" name=""/>
        <dsp:cNvSpPr/>
      </dsp:nvSpPr>
      <dsp:spPr>
        <a:xfrm>
          <a:off x="1056276" y="1704982"/>
          <a:ext cx="8836104" cy="682551"/>
        </a:xfrm>
        <a:prstGeom prst="roundRect">
          <a:avLst>
            <a:gd name="adj" fmla="val 10000"/>
          </a:avLst>
        </a:prstGeom>
        <a:solidFill>
          <a:schemeClr val="accent2">
            <a:hueOff val="-1768063"/>
            <a:satOff val="-2694"/>
            <a:lumOff val="-7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diagnozuje potrzeby dzieci, rodziców, pracowników i środowiska</a:t>
          </a:r>
        </a:p>
      </dsp:txBody>
      <dsp:txXfrm>
        <a:off x="1056276" y="1704982"/>
        <a:ext cx="8836104" cy="682551"/>
      </dsp:txXfrm>
    </dsp:sp>
    <dsp:sp modelId="{0BAFAFF6-0558-4CE9-BDCD-E9DCF61503EB}">
      <dsp:nvSpPr>
        <dsp:cNvPr id="0" name=""/>
        <dsp:cNvSpPr/>
      </dsp:nvSpPr>
      <dsp:spPr>
        <a:xfrm>
          <a:off x="1034892" y="2514505"/>
          <a:ext cx="8836104" cy="549076"/>
        </a:xfrm>
        <a:prstGeom prst="roundRect">
          <a:avLst>
            <a:gd name="adj" fmla="val 10000"/>
          </a:avLst>
        </a:prstGeom>
        <a:solidFill>
          <a:schemeClr val="accent2">
            <a:hueOff val="-3536126"/>
            <a:satOff val="-5387"/>
            <a:lumOff val="-1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/>
            <a:t>monitoruje pracę przedszkola</a:t>
          </a:r>
          <a:endParaRPr lang="pl-PL" sz="2000" b="1" kern="120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>
            <a:spcBef>
              <a:spcPct val="0"/>
            </a:spcBef>
          </a:pPr>
          <a:endParaRPr lang="pl-PL" b="1" kern="1200" dirty="0"/>
        </a:p>
      </dsp:txBody>
      <dsp:txXfrm>
        <a:off x="1034892" y="2514505"/>
        <a:ext cx="8836104" cy="549076"/>
      </dsp:txXfrm>
    </dsp:sp>
    <dsp:sp modelId="{7DEB23AD-57B9-4198-95EF-1E9914D19344}">
      <dsp:nvSpPr>
        <dsp:cNvPr id="0" name=""/>
        <dsp:cNvSpPr/>
      </dsp:nvSpPr>
      <dsp:spPr>
        <a:xfrm>
          <a:off x="1056276" y="3203814"/>
          <a:ext cx="8836104" cy="506168"/>
        </a:xfrm>
        <a:prstGeom prst="roundRect">
          <a:avLst>
            <a:gd name="adj" fmla="val 10000"/>
          </a:avLst>
        </a:prstGeom>
        <a:solidFill>
          <a:schemeClr val="accent2">
            <a:hueOff val="-5304190"/>
            <a:satOff val="-8081"/>
            <a:lumOff val="-22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tworzy dobry klimat, inspiruje do twórczego działania</a:t>
          </a:r>
        </a:p>
      </dsp:txBody>
      <dsp:txXfrm>
        <a:off x="1056276" y="3203814"/>
        <a:ext cx="8836104" cy="506168"/>
      </dsp:txXfrm>
    </dsp:sp>
    <dsp:sp modelId="{449B8463-1032-47EF-8E23-07F5085BD00D}">
      <dsp:nvSpPr>
        <dsp:cNvPr id="0" name=""/>
        <dsp:cNvSpPr/>
      </dsp:nvSpPr>
      <dsp:spPr>
        <a:xfrm>
          <a:off x="1066967" y="3791611"/>
          <a:ext cx="8836104" cy="403052"/>
        </a:xfrm>
        <a:prstGeom prst="roundRect">
          <a:avLst>
            <a:gd name="adj" fmla="val 10000"/>
          </a:avLst>
        </a:prstGeom>
        <a:solidFill>
          <a:schemeClr val="accent2">
            <a:hueOff val="-7072253"/>
            <a:satOff val="-10775"/>
            <a:lumOff val="-2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podnosi swoje kwalifikacje i umiejętności</a:t>
          </a:r>
        </a:p>
      </dsp:txBody>
      <dsp:txXfrm>
        <a:off x="1066967" y="3791611"/>
        <a:ext cx="8836104" cy="40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38380" y="1318032"/>
            <a:ext cx="9126245" cy="1628313"/>
          </a:xfrm>
        </p:spPr>
        <p:txBody>
          <a:bodyPr rtlCol="0">
            <a:normAutofit/>
          </a:bodyPr>
          <a:lstStyle/>
          <a:p>
            <a:pPr algn="ctr" rtl="0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oncepcja funkcjonowania i rozwoju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08158" y="3256627"/>
            <a:ext cx="7177706" cy="1759256"/>
          </a:xfrm>
        </p:spPr>
        <p:txBody>
          <a:bodyPr rtlCol="0">
            <a:noAutofit/>
          </a:bodyPr>
          <a:lstStyle/>
          <a:p>
            <a:pPr algn="ctr" rtl="0"/>
            <a: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Publicznego Przedszkola </a:t>
            </a:r>
            <a:b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Oddziałami Integracyjnymi Nr 1 </a:t>
            </a:r>
            <a:b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im. „Kubusia Puchatka” w Sztumie</a:t>
            </a:r>
          </a:p>
          <a:p>
            <a:pPr algn="ctr" rtl="0"/>
            <a:endParaRPr lang="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lata 2022 - 2027</a:t>
            </a: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C9634F4-7FBC-410C-BF86-B45A6FC18409}"/>
              </a:ext>
            </a:extLst>
          </p:cNvPr>
          <p:cNvSpPr txBox="1"/>
          <p:nvPr/>
        </p:nvSpPr>
        <p:spPr>
          <a:xfrm>
            <a:off x="7786944" y="3751117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l-PL" dirty="0"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7BAF89D-12CB-4636-90CB-3A8294774F59}"/>
              </a:ext>
            </a:extLst>
          </p:cNvPr>
          <p:cNvSpPr txBox="1"/>
          <p:nvPr/>
        </p:nvSpPr>
        <p:spPr>
          <a:xfrm>
            <a:off x="7096991" y="319662"/>
            <a:ext cx="4883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 przedszkola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10" name="Symbol zastępczy obrazu 9" descr="C:\Users\Grzegorz\Desktop\otwarcie placu\P5180031.JPG">
            <a:extLst>
              <a:ext uri="{FF2B5EF4-FFF2-40B4-BE49-F238E27FC236}">
                <a16:creationId xmlns:a16="http://schemas.microsoft.com/office/drawing/2014/main" xmlns="" id="{BBEFEC5C-6A77-4D0F-AD93-D71A704AF07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769" b="1769"/>
          <a:stretch>
            <a:fillRect/>
          </a:stretch>
        </p:blipFill>
        <p:spPr bwMode="auto">
          <a:xfrm>
            <a:off x="966004" y="1341046"/>
            <a:ext cx="540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D50B3CC7-0CBD-4CDF-91C2-64F614A05BB5}"/>
              </a:ext>
            </a:extLst>
          </p:cNvPr>
          <p:cNvSpPr txBox="1"/>
          <p:nvPr/>
        </p:nvSpPr>
        <p:spPr>
          <a:xfrm>
            <a:off x="7096991" y="1027548"/>
            <a:ext cx="500841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FFC000"/>
                </a:solidFill>
                <a:effectLst/>
                <a:ea typeface="+mn-ea"/>
                <a:cs typeface="Times New Roman" panose="02020603050405020304" pitchFamily="18" charset="0"/>
              </a:rPr>
              <a:t>Wymiana starych płyt chodnikowych przed  przedszkolem. Podczas wymiany wydzielenie pasa zieleni przed głównym wejściem do przedszkola.</a:t>
            </a:r>
            <a:endParaRPr lang="pl-PL" sz="1600" b="1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70C0"/>
                </a:solidFill>
                <a:effectLst/>
                <a:ea typeface="+mn-ea"/>
                <a:cs typeface="Times New Roman" panose="02020603050405020304" pitchFamily="18" charset="0"/>
              </a:rPr>
              <a:t>Remont ogrodzenia przed przedszkolem. </a:t>
            </a:r>
            <a:endParaRPr lang="pl-PL" sz="16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7030A0"/>
                </a:solidFill>
                <a:effectLst/>
                <a:ea typeface="+mn-ea"/>
                <a:cs typeface="Times New Roman" panose="02020603050405020304" pitchFamily="18" charset="0"/>
              </a:rPr>
              <a:t>Sukcesywne prowadzenie bieżących remontów pomieszczeń, nadawanie przyjaznego i nowoczesnego wizerunku pomieszczeniom.</a:t>
            </a:r>
            <a:endParaRPr lang="pl-PL" sz="16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B050"/>
                </a:solidFill>
                <a:effectLst/>
                <a:ea typeface="+mn-ea"/>
                <a:cs typeface="Times New Roman" panose="02020603050405020304" pitchFamily="18" charset="0"/>
              </a:rPr>
              <a:t>Podczas remontów sukcesywna modernizacja instalacji elektrycznej i rozdzielni prądu.</a:t>
            </a:r>
            <a:endParaRPr lang="pl-PL" sz="1600" b="1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600" b="1" dirty="0">
                <a:solidFill>
                  <a:srgbClr val="002060"/>
                </a:solidFill>
                <a:effectLst/>
                <a:ea typeface="+mn-ea"/>
                <a:cs typeface="Times New Roman" panose="02020603050405020304" pitchFamily="18" charset="0"/>
              </a:rPr>
              <a:t>W miarę potrzeb zakup i wymiana wyposażenia sal: meble, stoliki, krzesełka dziecięce.</a:t>
            </a:r>
            <a:endParaRPr lang="pl-PL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2359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4D5830-13A6-42E1-9747-3BDD19AD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00891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palcówką wpływa pozytywnie na pracę przedszkola </a:t>
            </a:r>
            <a:endParaRPr lang="pl-PL" sz="2800" dirty="0"/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xmlns="" id="{45F0C566-921C-4183-AB6E-6D6FC8894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956674"/>
              </p:ext>
            </p:extLst>
          </p:nvPr>
        </p:nvGraphicFramePr>
        <p:xfrm>
          <a:off x="737755" y="1610591"/>
          <a:ext cx="11055927" cy="441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43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9B968F-3E09-4128-9032-943D2ECE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" y="145472"/>
            <a:ext cx="11793681" cy="17179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Osiągnięcia i sukcesy naszych dzieci to wizytówka </a:t>
            </a:r>
            <a:br>
              <a:rPr lang="pl-PL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 duma naszego przedszkola, to efekt wspólnej pracy całej kadry, </a:t>
            </a:r>
            <a:br>
              <a:rPr lang="pl-PL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rodziców i partnerów przedszkola.</a:t>
            </a:r>
            <a:endParaRPr lang="pl-PL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EFAF1C-B612-4C1A-8620-6D6F81F1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6" y="2019300"/>
            <a:ext cx="11326092" cy="46932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pl-P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Dzięki temu Nasze Przedszkole będzie:  </a:t>
            </a:r>
          </a:p>
          <a:p>
            <a:pPr marL="342900" lvl="0" indent="-342900" algn="just">
              <a:lnSpc>
                <a:spcPct val="115000"/>
              </a:lnSpc>
              <a:spcAft>
                <a:spcPts val="725"/>
              </a:spcAft>
              <a:buFont typeface="Wingdings" panose="05000000000000000000" pitchFamily="2" charset="2"/>
              <a:buChar char=""/>
            </a:pPr>
            <a:r>
              <a:rPr lang="pl-PL" sz="21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dla dzieci </a:t>
            </a:r>
            <a:r>
              <a:rPr lang="pl-PL" sz="2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pl-PL" sz="2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miejscem zabaw i edukacji, w którym czują się bezpieczne, akceptowane i spokojne; </a:t>
            </a:r>
          </a:p>
          <a:p>
            <a:pPr marL="342900" lvl="0" indent="-342900" algn="just">
              <a:lnSpc>
                <a:spcPct val="115000"/>
              </a:lnSpc>
              <a:spcAft>
                <a:spcPts val="725"/>
              </a:spcAft>
              <a:buFont typeface="Wingdings" panose="05000000000000000000" pitchFamily="2" charset="2"/>
              <a:buChar char=""/>
            </a:pP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dla rodziców </a:t>
            </a:r>
            <a:r>
              <a:rPr lang="pl-PL" sz="2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pl-PL" sz="2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równorzędnym partnerem w wychowaniu ich dziecka; </a:t>
            </a:r>
          </a:p>
          <a:p>
            <a:pPr marL="342900" lvl="0" indent="-342900" algn="just">
              <a:lnSpc>
                <a:spcPct val="115000"/>
              </a:lnSpc>
              <a:spcAft>
                <a:spcPts val="725"/>
              </a:spcAft>
              <a:buFont typeface="Wingdings" panose="05000000000000000000" pitchFamily="2" charset="2"/>
              <a:buChar char=""/>
            </a:pPr>
            <a:r>
              <a:rPr lang="pl-PL" sz="2100" b="1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dla nauczycieli </a:t>
            </a:r>
            <a:r>
              <a:rPr lang="pl-PL" sz="2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pl-PL" sz="2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bezpiecznym miejscem do wspólnej realizacji zadań i celów przedszkola, spełnienia się w roli nauczyciela i wychowawcy oraz osobistego rozwoju; </a:t>
            </a:r>
          </a:p>
          <a:p>
            <a:pPr marL="342900" lvl="0" indent="-342900" algn="just">
              <a:lnSpc>
                <a:spcPct val="115000"/>
              </a:lnSpc>
              <a:spcAft>
                <a:spcPts val="725"/>
              </a:spcAft>
              <a:buFont typeface="Wingdings" panose="05000000000000000000" pitchFamily="2" charset="2"/>
              <a:buChar char=""/>
            </a:pPr>
            <a:r>
              <a:rPr lang="pl-PL" sz="2100" b="1" dirty="0">
                <a:solidFill>
                  <a:srgbClr val="692A74"/>
                </a:solidFill>
                <a:effectLst/>
                <a:ea typeface="Calibri" panose="020F0502020204030204" pitchFamily="34" charset="0"/>
              </a:rPr>
              <a:t>dla personelu administracyjnego i obsługowego </a:t>
            </a:r>
            <a:r>
              <a:rPr lang="pl-PL" sz="2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pl-PL" sz="2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miejscem spokojnej i bezpiecznej pracy, dającej satysfakcję, poczucie sprawstwa i wpływu na wizerunek placówki w środowisku i uczestnictwa w rozwoju małego dziecka; </a:t>
            </a:r>
          </a:p>
          <a:p>
            <a:pPr marL="342900" lvl="0" indent="-342900" algn="just">
              <a:lnSpc>
                <a:spcPct val="115000"/>
              </a:lnSpc>
              <a:spcAft>
                <a:spcPts val="725"/>
              </a:spcAft>
              <a:buFont typeface="Wingdings" panose="05000000000000000000" pitchFamily="2" charset="2"/>
              <a:buChar char=""/>
            </a:pPr>
            <a:r>
              <a:rPr lang="pl-PL" sz="21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dla środowiska </a:t>
            </a:r>
            <a:r>
              <a:rPr lang="pl-PL" sz="21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 </a:t>
            </a:r>
            <a:r>
              <a:rPr lang="pl-PL" sz="2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równorzędnym partnerem w realizacji proponowanych działań, zadań, projektów, propagującym ideę zrównoważonego rozwoju dla środowiska.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05175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148935" y="4114801"/>
            <a:ext cx="9043065" cy="2337134"/>
          </a:xfrm>
        </p:spPr>
        <p:txBody>
          <a:bodyPr rtlCol="0">
            <a:normAutofit fontScale="92500" lnSpcReduction="20000"/>
          </a:bodyPr>
          <a:lstStyle/>
          <a:p>
            <a:pPr algn="ctr"/>
            <a:endParaRPr lang="pl-PL" b="1" i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b="1" i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„Wszystkiego, co naprawdę trzeba wiedzieć, nauczyłem się w przedszkolu, o tym jak żyć, co robić, jak postępować, współżyć z innymi, patrzeć, odczuwać, myśleć, marzyć i wyobrażać sobie </a:t>
            </a:r>
            <a:br>
              <a:rPr lang="pl-PL" b="1" i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lepszy świat”.</a:t>
            </a:r>
            <a:endParaRPr lang="pl-PL" sz="18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pl-PL" sz="1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                                                             Robert </a:t>
            </a:r>
            <a:r>
              <a:rPr lang="pl-PL" sz="1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Fulghum</a:t>
            </a:r>
            <a:r>
              <a:rPr lang="pl-PL" sz="1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endParaRPr lang="pl-PL" sz="18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  <p:pic>
        <p:nvPicPr>
          <p:cNvPr id="5" name="Picture 4" descr="Podobny obraz">
            <a:extLst>
              <a:ext uri="{FF2B5EF4-FFF2-40B4-BE49-F238E27FC236}">
                <a16:creationId xmlns:a16="http://schemas.microsoft.com/office/drawing/2014/main" xmlns="" id="{B3886F56-33AA-412D-B42E-AAC572D6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490" y="406065"/>
            <a:ext cx="5451274" cy="3636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59336" y="1330346"/>
            <a:ext cx="4831773" cy="2820881"/>
          </a:xfrm>
        </p:spPr>
        <p:txBody>
          <a:bodyPr rtlCol="0">
            <a:noAutofit/>
          </a:bodyPr>
          <a:lstStyle/>
          <a:p>
            <a:pPr algn="just" rtl="0"/>
            <a:r>
              <a:rPr lang="pl-PL" sz="2400" b="1" i="1" cap="none" dirty="0">
                <a:effectLst/>
                <a:latin typeface="+mn-lt"/>
                <a:ea typeface="Calibri" panose="020F0502020204030204" pitchFamily="34" charset="0"/>
                <a:cs typeface="Segoe UI Semilight" panose="020B0402040204020203" pitchFamily="34" charset="0"/>
              </a:rPr>
              <a:t>„Nikt nie rodzi się po raz drugi przedszkolakiem. To, czego nie zrobimy dla dzieci, wychowania przedszkolnego, nie zrobimy już nigdy. Stymulowanie rozwoju jest łatwiejsze od liczenia późniejszych strat”.</a:t>
            </a:r>
            <a:endParaRPr lang="pl" sz="2400" dirty="0"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9" name="Obraz — symbol zastępczy 8" descr="Trójka małych dzieci w płaszczach przeciwdeszczowych trzymająca się za ręce, bawiąca się na dworz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4977245"/>
            <a:ext cx="3840480" cy="746793"/>
          </a:xfrm>
        </p:spPr>
        <p:txBody>
          <a:bodyPr rtlCol="0"/>
          <a:lstStyle/>
          <a:p>
            <a:pPr rtl="0"/>
            <a:r>
              <a:rPr lang="pl-PL" sz="1800" b="1" i="1" cap="none" dirty="0"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Maria </a:t>
            </a:r>
            <a:r>
              <a:rPr lang="pl-PL" sz="1800" b="1" i="1" cap="none" dirty="0">
                <a:ea typeface="Calibri" panose="020F0502020204030204" pitchFamily="34" charset="0"/>
                <a:cs typeface="Segoe UI Semilight" panose="020B0402040204020203" pitchFamily="34" charset="0"/>
              </a:rPr>
              <a:t>K</a:t>
            </a:r>
            <a:r>
              <a:rPr lang="pl-PL" sz="1800" b="1" i="1" cap="none" dirty="0"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ielar</a:t>
            </a:r>
            <a:endParaRPr lang="pl-PL" dirty="0"/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C9634F4-7FBC-410C-BF86-B45A6FC18409}"/>
              </a:ext>
            </a:extLst>
          </p:cNvPr>
          <p:cNvSpPr txBox="1"/>
          <p:nvPr/>
        </p:nvSpPr>
        <p:spPr>
          <a:xfrm>
            <a:off x="7786944" y="3751117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l-PL" dirty="0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799" y="115768"/>
            <a:ext cx="10058402" cy="895141"/>
          </a:xfrm>
        </p:spPr>
        <p:txBody>
          <a:bodyPr rtlCol="0"/>
          <a:lstStyle/>
          <a:p>
            <a:pPr algn="ctr" rtl="0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WIZJA PRZEDSZKOLA</a:t>
            </a:r>
            <a:endParaRPr lang="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49576" y="1335022"/>
            <a:ext cx="5254626" cy="4741430"/>
          </a:xfrm>
        </p:spPr>
        <p:txBody>
          <a:bodyPr rtlCol="0"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Praca przedszkola ukierunkowana jest na dziecko, jego potrzeby i wszechstronny rozwój osobowości.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Przedszkole umożliwia wyrównywanie szans edukacyjnych wszystkim dzieciom i przygotowuje je do podjęcia nauki w szkole. 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Przedszkole przeciwdziała izolacji społecznej i nietolerancji.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Wszyscy pracownicy przestrzegają praw dziecka, dbają o dobre stosunki międzyludzkie i skuteczną komunikację interpersonalną.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Rodzice są partnerami uczestniczącymi w życiu przedszkola. </a:t>
            </a:r>
          </a:p>
          <a:p>
            <a:pPr marL="0" indent="0" rtl="0">
              <a:buNone/>
            </a:pPr>
            <a:endParaRPr lang="pl" sz="18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C6D58967-C7EE-4A45-9463-1A914F35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5538" y="1335023"/>
            <a:ext cx="5254626" cy="474142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pl-PL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Przedszkole zatrudnia wykwalifikowaną, kompetentną, zaangażowaną i odpowiedzialną kadrę pedagogiczną.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pl-PL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Przedszkole uwzględnia w swoich działaniach potrzeby środowiska lokalnego.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pl-PL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Promuje swoje osiągnięcia i ma dobrą opinię w środowisku.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pl-PL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Stosowane aktywne metody pracy, programy i nowatorskie rozwiązania gwarantują wysoką jakość pracy przedszkola.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pl-PL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Baza, wyposażenie, estetyka pomieszczeń i otoczenia wpływają na komfortowy poziom pracy.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248" y="446232"/>
            <a:ext cx="10058402" cy="796636"/>
          </a:xfrm>
        </p:spPr>
        <p:txBody>
          <a:bodyPr rtlCol="0"/>
          <a:lstStyle/>
          <a:p>
            <a:pPr algn="ctr" rtl="0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isja przedszkola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1"/>
          </p:nvPr>
        </p:nvSpPr>
        <p:spPr>
          <a:xfrm>
            <a:off x="1065212" y="1825624"/>
            <a:ext cx="4954588" cy="4440093"/>
          </a:xfrm>
        </p:spPr>
        <p:txBody>
          <a:bodyPr rtlCol="0"/>
          <a:lstStyle/>
          <a:p>
            <a:pPr marL="514350" indent="-514350">
              <a:buFont typeface="+mj-lt"/>
              <a:buAutoNum type="romanUcPeriod"/>
            </a:pPr>
            <a:r>
              <a:rPr lang="pl-PL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Dziecko radosnym twórcą.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Przedszkole przyjazne dziecku, rodzinie i środowisku.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b="1" dirty="0">
                <a:solidFill>
                  <a:schemeClr val="tx1"/>
                </a:solidFill>
              </a:rPr>
              <a:t>Przedszkole miejscem radosnej zabawy i bezpiecznego poznawania świata.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b="1" dirty="0">
                <a:solidFill>
                  <a:schemeClr val="tx1"/>
                </a:solidFill>
              </a:rPr>
              <a:t>Przedszkole gwarancją sukcesu na starcie szkolnym, jak i w dorosłość.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Przedszkole ośrodkiem wykwalifikowanej kadry.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pl" dirty="0"/>
          </a:p>
        </p:txBody>
      </p:sp>
      <p:graphicFrame>
        <p:nvGraphicFramePr>
          <p:cNvPr id="9" name="Zawartość — symbol zastępczy 8" descr="Podstawowa lista blokowa z 6 grupami pól, każde w innym kolorze, rozmieszczonymi od lewej do prawej i od góry do dołu, po 2 pola w każdym wierszu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47440150"/>
              </p:ext>
            </p:extLst>
          </p:nvPr>
        </p:nvGraphicFramePr>
        <p:xfrm>
          <a:off x="6094413" y="1662546"/>
          <a:ext cx="5798127" cy="435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4C4F6F-7F36-4973-911A-190C7F53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6" y="84492"/>
            <a:ext cx="8771667" cy="1458786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6">
                    <a:lumMod val="75000"/>
                  </a:schemeClr>
                </a:solidFill>
              </a:rPr>
              <a:t>Koncepcja uwzględnia sześć obszarów działalności przedszkola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BC1F563-BED7-4394-A0D1-811310EF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919" y="5365173"/>
            <a:ext cx="6858002" cy="9144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Najważniejszym podmiotem są dzieci.</a:t>
            </a:r>
          </a:p>
          <a:p>
            <a:pPr algn="ctr">
              <a:defRPr/>
            </a:pP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To im podporządkowane są cele, zadania i priorytety naszej działalności.</a:t>
            </a:r>
          </a:p>
          <a:p>
            <a:endParaRPr lang="pl-PL" dirty="0"/>
          </a:p>
        </p:txBody>
      </p:sp>
      <p:pic>
        <p:nvPicPr>
          <p:cNvPr id="4" name="Symbol zastępczy zawartości 3" descr="F:\IMG_7677.JPG">
            <a:extLst>
              <a:ext uri="{FF2B5EF4-FFF2-40B4-BE49-F238E27FC236}">
                <a16:creationId xmlns:a16="http://schemas.microsoft.com/office/drawing/2014/main" xmlns="" id="{5EA75B4B-0667-4EDC-AE07-7BFB4F67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779" y="2445930"/>
            <a:ext cx="4355869" cy="30590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Strzałka w prawo 13">
            <a:extLst>
              <a:ext uri="{FF2B5EF4-FFF2-40B4-BE49-F238E27FC236}">
                <a16:creationId xmlns:a16="http://schemas.microsoft.com/office/drawing/2014/main" xmlns="" id="{CCE183A6-4C8E-479F-A1D6-EE742F542C08}"/>
              </a:ext>
            </a:extLst>
          </p:cNvPr>
          <p:cNvSpPr/>
          <p:nvPr/>
        </p:nvSpPr>
        <p:spPr>
          <a:xfrm rot="20568907">
            <a:off x="3739771" y="4200049"/>
            <a:ext cx="1331621" cy="990517"/>
          </a:xfrm>
          <a:prstGeom prst="rightArrow">
            <a:avLst>
              <a:gd name="adj1" fmla="val 34400"/>
              <a:gd name="adj2" fmla="val 43854"/>
            </a:avLst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BAZA</a:t>
            </a:r>
          </a:p>
        </p:txBody>
      </p:sp>
      <p:sp>
        <p:nvSpPr>
          <p:cNvPr id="6" name="Strzałka w górę 12">
            <a:extLst>
              <a:ext uri="{FF2B5EF4-FFF2-40B4-BE49-F238E27FC236}">
                <a16:creationId xmlns:a16="http://schemas.microsoft.com/office/drawing/2014/main" xmlns="" id="{36F320FA-E9CB-44CB-853D-8310F9BA7B78}"/>
              </a:ext>
            </a:extLst>
          </p:cNvPr>
          <p:cNvSpPr/>
          <p:nvPr/>
        </p:nvSpPr>
        <p:spPr>
          <a:xfrm rot="6949077">
            <a:off x="3926672" y="2345252"/>
            <a:ext cx="840515" cy="1744200"/>
          </a:xfrm>
          <a:prstGeom prst="upArrow">
            <a:avLst/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RODZICE</a:t>
            </a:r>
          </a:p>
        </p:txBody>
      </p:sp>
      <p:sp>
        <p:nvSpPr>
          <p:cNvPr id="7" name="Strzałka w górę 10">
            <a:extLst>
              <a:ext uri="{FF2B5EF4-FFF2-40B4-BE49-F238E27FC236}">
                <a16:creationId xmlns:a16="http://schemas.microsoft.com/office/drawing/2014/main" xmlns="" id="{711BB4F5-9ACA-4B45-B189-F713E9D46231}"/>
              </a:ext>
            </a:extLst>
          </p:cNvPr>
          <p:cNvSpPr/>
          <p:nvPr/>
        </p:nvSpPr>
        <p:spPr>
          <a:xfrm rot="7579881">
            <a:off x="4987279" y="1693594"/>
            <a:ext cx="936104" cy="1440160"/>
          </a:xfrm>
          <a:prstGeom prst="upArrow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DZIECI</a:t>
            </a:r>
          </a:p>
        </p:txBody>
      </p:sp>
      <p:sp>
        <p:nvSpPr>
          <p:cNvPr id="8" name="Strzałka w lewo 11">
            <a:extLst>
              <a:ext uri="{FF2B5EF4-FFF2-40B4-BE49-F238E27FC236}">
                <a16:creationId xmlns:a16="http://schemas.microsoft.com/office/drawing/2014/main" xmlns="" id="{97E40946-6B1F-4386-9CA5-F8094B4BB119}"/>
              </a:ext>
            </a:extLst>
          </p:cNvPr>
          <p:cNvSpPr/>
          <p:nvPr/>
        </p:nvSpPr>
        <p:spPr>
          <a:xfrm rot="18903440">
            <a:off x="9507246" y="1863834"/>
            <a:ext cx="1472532" cy="823697"/>
          </a:xfrm>
          <a:prstGeom prst="leftArrow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KADRA</a:t>
            </a:r>
          </a:p>
        </p:txBody>
      </p:sp>
      <p:sp>
        <p:nvSpPr>
          <p:cNvPr id="9" name="Strzałka w lewo 14">
            <a:extLst>
              <a:ext uri="{FF2B5EF4-FFF2-40B4-BE49-F238E27FC236}">
                <a16:creationId xmlns:a16="http://schemas.microsoft.com/office/drawing/2014/main" xmlns="" id="{154131FA-09A9-4BDD-8072-9E1D96162635}"/>
              </a:ext>
            </a:extLst>
          </p:cNvPr>
          <p:cNvSpPr/>
          <p:nvPr/>
        </p:nvSpPr>
        <p:spPr>
          <a:xfrm rot="20092496">
            <a:off x="9939773" y="2855177"/>
            <a:ext cx="2040963" cy="756582"/>
          </a:xfrm>
          <a:prstGeom prst="leftArrow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ŚRODOWISKO</a:t>
            </a:r>
          </a:p>
        </p:txBody>
      </p:sp>
      <p:sp>
        <p:nvSpPr>
          <p:cNvPr id="10" name="Strzałka w lewo 11">
            <a:extLst>
              <a:ext uri="{FF2B5EF4-FFF2-40B4-BE49-F238E27FC236}">
                <a16:creationId xmlns:a16="http://schemas.microsoft.com/office/drawing/2014/main" xmlns="" id="{C6264B60-B6D9-463D-9BE5-CBBD88DEF939}"/>
              </a:ext>
            </a:extLst>
          </p:cNvPr>
          <p:cNvSpPr/>
          <p:nvPr/>
        </p:nvSpPr>
        <p:spPr>
          <a:xfrm rot="942454">
            <a:off x="10100345" y="4392076"/>
            <a:ext cx="1910471" cy="823697"/>
          </a:xfrm>
          <a:prstGeom prst="leftArrow">
            <a:avLst/>
          </a:prstGeom>
          <a:solidFill>
            <a:srgbClr val="D12FC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/>
                </a:solidFill>
              </a:rPr>
              <a:t>DYREKTROR</a:t>
            </a:r>
          </a:p>
        </p:txBody>
      </p:sp>
    </p:spTree>
    <p:extLst>
      <p:ext uri="{BB962C8B-B14F-4D97-AF65-F5344CB8AC3E}">
        <p14:creationId xmlns:p14="http://schemas.microsoft.com/office/powerpoint/2010/main" xmlns="" val="1158397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DFAC46-F136-4FFB-B9AA-9256DB2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962" y="148937"/>
            <a:ext cx="8569038" cy="1219200"/>
          </a:xfrm>
        </p:spPr>
        <p:txBody>
          <a:bodyPr/>
          <a:lstStyle/>
          <a:p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Dziecko w naszym przedszkolu: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9F4A4C-A650-40E8-A239-CEC5FC9F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" y="1499753"/>
            <a:ext cx="10058400" cy="5186796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Jest aktywizowane do samodzielności we wszystkich sferach edukacyjnych.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Osiąga sukces, gdyż zadania edukacyjne dostosowane są do jego możliwości rozwojowych.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Traktowane jest indywidualnie i podmiotowo.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Rozwija się w atmosferze bezpieczeństwa, życzliwości, pełnej akceptacji.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Nabywa poczucia własnej wartości, poznaje i zaczyna rozumieć otaczający świat i samo siebie.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Rozwija potrzeby i przekonania służące zachowaniu zdrowego i ekologicznego stylu życia.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Jest dobrze przygotowane do podjęcia nauki i pełnienia roli ucznia </a:t>
            </a:r>
            <a:b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w zreformowanej szkole.</a:t>
            </a:r>
          </a:p>
          <a:p>
            <a:endParaRPr lang="pl-PL" sz="2000" dirty="0"/>
          </a:p>
        </p:txBody>
      </p:sp>
      <p:pic>
        <p:nvPicPr>
          <p:cNvPr id="6" name="Obraz 5" descr="   UMIEJ&amp;Eogon;TNO&amp;Sacute;CI I ZDOLNO&amp;Sacute;CI DZIECI   AKTYWNO&amp;Sacute;&amp;Cacute; DZIECI   OFERTA PRZEDSZKOLA   OPINIA RODZICÓW   WYNIKI DIAGNOZY GOTOWO...">
            <a:extLst>
              <a:ext uri="{FF2B5EF4-FFF2-40B4-BE49-F238E27FC236}">
                <a16:creationId xmlns:a16="http://schemas.microsoft.com/office/drawing/2014/main" xmlns="" id="{DDD6CCDE-45D5-4B0D-BEF0-121D0F9B1F9A}"/>
              </a:ext>
            </a:extLst>
          </p:cNvPr>
          <p:cNvPicPr/>
          <p:nvPr/>
        </p:nvPicPr>
        <p:blipFill>
          <a:blip r:embed="rId2" cstate="print"/>
          <a:srcRect l="65455" t="4185" r="3967" b="54846"/>
          <a:stretch>
            <a:fillRect/>
          </a:stretch>
        </p:blipFill>
        <p:spPr bwMode="auto">
          <a:xfrm>
            <a:off x="10193482" y="3822988"/>
            <a:ext cx="1762125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313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B2668B-9719-4E78-BB9E-8112AC10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Profesjonalnie przygotowana kadra czuwa nad rozwojem i indywidualizacją dzieci</a:t>
            </a:r>
            <a:endParaRPr lang="pl-PL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822C6495-6B45-4744-8673-94094F1623C5}"/>
              </a:ext>
            </a:extLst>
          </p:cNvPr>
          <p:cNvGrpSpPr/>
          <p:nvPr/>
        </p:nvGrpSpPr>
        <p:grpSpPr>
          <a:xfrm>
            <a:off x="4821130" y="4072887"/>
            <a:ext cx="2175665" cy="2044756"/>
            <a:chOff x="2304261" y="2691690"/>
            <a:chExt cx="2175665" cy="2044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xmlns="" id="{1A910C2B-EB07-49C9-BB0E-84C8AF4DC907}"/>
                </a:ext>
              </a:extLst>
            </p:cNvPr>
            <p:cNvSpPr/>
            <p:nvPr/>
          </p:nvSpPr>
          <p:spPr>
            <a:xfrm>
              <a:off x="2304261" y="2691690"/>
              <a:ext cx="2175665" cy="20447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wal 4">
              <a:extLst>
                <a:ext uri="{FF2B5EF4-FFF2-40B4-BE49-F238E27FC236}">
                  <a16:creationId xmlns:a16="http://schemas.microsoft.com/office/drawing/2014/main" xmlns="" id="{EA074F0B-C9E0-4A00-83BE-93608F0D56AB}"/>
                </a:ext>
              </a:extLst>
            </p:cNvPr>
            <p:cNvSpPr txBox="1"/>
            <p:nvPr/>
          </p:nvSpPr>
          <p:spPr>
            <a:xfrm>
              <a:off x="2622880" y="2991138"/>
              <a:ext cx="1538427" cy="1445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Nauczyciel Przedszkola „Kubusia Puchatka”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Otwarty  Refleksyjny Poszukujący Twórczy</a:t>
              </a:r>
              <a:endParaRPr lang="pl-PL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Strzałka: w lewo 5">
            <a:extLst>
              <a:ext uri="{FF2B5EF4-FFF2-40B4-BE49-F238E27FC236}">
                <a16:creationId xmlns:a16="http://schemas.microsoft.com/office/drawing/2014/main" xmlns="" id="{AE42A9DE-B1E1-42A8-A2F6-913E242D2CEE}"/>
              </a:ext>
            </a:extLst>
          </p:cNvPr>
          <p:cNvSpPr/>
          <p:nvPr/>
        </p:nvSpPr>
        <p:spPr>
          <a:xfrm rot="10995099">
            <a:off x="3262303" y="5078034"/>
            <a:ext cx="1395042" cy="4991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EA8FFF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xmlns="" id="{2C2CF9FB-58A4-4C9E-833F-5BB7DCCBCD56}"/>
              </a:ext>
            </a:extLst>
          </p:cNvPr>
          <p:cNvSpPr/>
          <p:nvPr/>
        </p:nvSpPr>
        <p:spPr>
          <a:xfrm rot="13642145">
            <a:off x="3555156" y="3609396"/>
            <a:ext cx="1528074" cy="4991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EA8FFF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załka: w lewo 7">
            <a:extLst>
              <a:ext uri="{FF2B5EF4-FFF2-40B4-BE49-F238E27FC236}">
                <a16:creationId xmlns:a16="http://schemas.microsoft.com/office/drawing/2014/main" xmlns="" id="{8949E7E6-7FE7-451B-9768-1FFE55A2A638}"/>
              </a:ext>
            </a:extLst>
          </p:cNvPr>
          <p:cNvSpPr/>
          <p:nvPr/>
        </p:nvSpPr>
        <p:spPr>
          <a:xfrm rot="16213340">
            <a:off x="5093060" y="2884461"/>
            <a:ext cx="1600181" cy="4991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EA8FFF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załka: w lewo 8">
            <a:extLst>
              <a:ext uri="{FF2B5EF4-FFF2-40B4-BE49-F238E27FC236}">
                <a16:creationId xmlns:a16="http://schemas.microsoft.com/office/drawing/2014/main" xmlns="" id="{9608D9FD-D7FF-46BB-A422-3993F8FAC5B3}"/>
              </a:ext>
            </a:extLst>
          </p:cNvPr>
          <p:cNvSpPr/>
          <p:nvPr/>
        </p:nvSpPr>
        <p:spPr>
          <a:xfrm rot="18777729">
            <a:off x="6734858" y="3612276"/>
            <a:ext cx="1541252" cy="4991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EA8FFF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załka: w lewo 9">
            <a:extLst>
              <a:ext uri="{FF2B5EF4-FFF2-40B4-BE49-F238E27FC236}">
                <a16:creationId xmlns:a16="http://schemas.microsoft.com/office/drawing/2014/main" xmlns="" id="{F326073A-5817-4201-BDE1-8D5877AE3499}"/>
              </a:ext>
            </a:extLst>
          </p:cNvPr>
          <p:cNvSpPr/>
          <p:nvPr/>
        </p:nvSpPr>
        <p:spPr>
          <a:xfrm rot="21406491">
            <a:off x="7160467" y="5141696"/>
            <a:ext cx="1414923" cy="4991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EA8FFF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84B246F3-E6AE-4EB8-A407-2111F2BBC16D}"/>
              </a:ext>
            </a:extLst>
          </p:cNvPr>
          <p:cNvGrpSpPr/>
          <p:nvPr/>
        </p:nvGrpSpPr>
        <p:grpSpPr>
          <a:xfrm>
            <a:off x="1628925" y="4618810"/>
            <a:ext cx="2382068" cy="1713605"/>
            <a:chOff x="5066025" y="2903153"/>
            <a:chExt cx="1913972" cy="14786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xmlns="" id="{9F275C3D-8A21-4766-9F05-9EA5A7C3BE49}"/>
                </a:ext>
              </a:extLst>
            </p:cNvPr>
            <p:cNvSpPr/>
            <p:nvPr/>
          </p:nvSpPr>
          <p:spPr>
            <a:xfrm>
              <a:off x="5141015" y="2903153"/>
              <a:ext cx="1663727" cy="133098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xmlns="" id="{A44CF8D8-92C4-4E53-AC6D-956F3DDE5B68}"/>
                </a:ext>
              </a:extLst>
            </p:cNvPr>
            <p:cNvSpPr txBox="1"/>
            <p:nvPr/>
          </p:nvSpPr>
          <p:spPr>
            <a:xfrm>
              <a:off x="5066025" y="2942136"/>
              <a:ext cx="1913972" cy="14397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accent1">
                      <a:lumMod val="50000"/>
                    </a:schemeClr>
                  </a:solidFill>
                </a:rPr>
                <a:t>Autor i realizator innowacji,  programów oraz  projektów edukacyjnych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B791B278-CF4F-4AEB-8050-ED050B268656}"/>
              </a:ext>
            </a:extLst>
          </p:cNvPr>
          <p:cNvGrpSpPr/>
          <p:nvPr/>
        </p:nvGrpSpPr>
        <p:grpSpPr>
          <a:xfrm>
            <a:off x="2258576" y="2274310"/>
            <a:ext cx="2070621" cy="1601414"/>
            <a:chOff x="753328" y="1085713"/>
            <a:chExt cx="1663727" cy="13309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xmlns="" id="{BCE15A16-A675-4B12-9FEA-C6B51E9EEC8D}"/>
                </a:ext>
              </a:extLst>
            </p:cNvPr>
            <p:cNvSpPr/>
            <p:nvPr/>
          </p:nvSpPr>
          <p:spPr>
            <a:xfrm>
              <a:off x="753328" y="1085713"/>
              <a:ext cx="1663727" cy="133098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xmlns="" id="{7B568F4A-28CA-43E9-B472-004E24CCF618}"/>
                </a:ext>
              </a:extLst>
            </p:cNvPr>
            <p:cNvSpPr txBox="1"/>
            <p:nvPr/>
          </p:nvSpPr>
          <p:spPr>
            <a:xfrm>
              <a:off x="803660" y="1151231"/>
              <a:ext cx="1585761" cy="12530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accent1">
                      <a:lumMod val="50000"/>
                    </a:schemeClr>
                  </a:solidFill>
                </a:rPr>
                <a:t>Otwarty na współpracę</a:t>
              </a:r>
              <a:endParaRPr lang="pl-PL" sz="1600" b="1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64A4CDAD-E8FB-4F33-9018-2B945C9AAEF1}"/>
              </a:ext>
            </a:extLst>
          </p:cNvPr>
          <p:cNvGrpSpPr/>
          <p:nvPr/>
        </p:nvGrpSpPr>
        <p:grpSpPr>
          <a:xfrm>
            <a:off x="7479850" y="2191336"/>
            <a:ext cx="2070621" cy="1601413"/>
            <a:chOff x="520" y="2903153"/>
            <a:chExt cx="1663727" cy="13309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xmlns="" id="{47927B9E-58C2-414C-839E-9C5088C5B019}"/>
                </a:ext>
              </a:extLst>
            </p:cNvPr>
            <p:cNvSpPr/>
            <p:nvPr/>
          </p:nvSpPr>
          <p:spPr>
            <a:xfrm>
              <a:off x="520" y="2903153"/>
              <a:ext cx="1663727" cy="133098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xmlns="" id="{369DADC8-F7F2-4EDE-8758-3DAE34C4245B}"/>
                </a:ext>
              </a:extLst>
            </p:cNvPr>
            <p:cNvSpPr txBox="1"/>
            <p:nvPr/>
          </p:nvSpPr>
          <p:spPr>
            <a:xfrm>
              <a:off x="39503" y="2942136"/>
              <a:ext cx="1585761" cy="12530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accent1">
                      <a:lumMod val="50000"/>
                    </a:schemeClr>
                  </a:solidFill>
                </a:rPr>
                <a:t>Tworzy warunki rozwoju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CAB38D9A-4445-4E78-B7EB-8E928B7D686D}"/>
              </a:ext>
            </a:extLst>
          </p:cNvPr>
          <p:cNvGrpSpPr/>
          <p:nvPr/>
        </p:nvGrpSpPr>
        <p:grpSpPr>
          <a:xfrm>
            <a:off x="4805317" y="1611007"/>
            <a:ext cx="2175665" cy="1676400"/>
            <a:chOff x="2570768" y="332905"/>
            <a:chExt cx="1663727" cy="13309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xmlns="" id="{310289BD-16E2-4418-9475-C76CA615BA5C}"/>
                </a:ext>
              </a:extLst>
            </p:cNvPr>
            <p:cNvSpPr/>
            <p:nvPr/>
          </p:nvSpPr>
          <p:spPr>
            <a:xfrm>
              <a:off x="2570768" y="332905"/>
              <a:ext cx="1663727" cy="1330982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ostokąt: zaokrąglone rogi 4">
              <a:extLst>
                <a:ext uri="{FF2B5EF4-FFF2-40B4-BE49-F238E27FC236}">
                  <a16:creationId xmlns:a16="http://schemas.microsoft.com/office/drawing/2014/main" xmlns="" id="{642014BB-C4F7-4482-B4BD-A2BC988AA159}"/>
                </a:ext>
              </a:extLst>
            </p:cNvPr>
            <p:cNvSpPr txBox="1"/>
            <p:nvPr/>
          </p:nvSpPr>
          <p:spPr>
            <a:xfrm>
              <a:off x="2609751" y="371888"/>
              <a:ext cx="1585761" cy="12530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accent1">
                      <a:lumMod val="50000"/>
                    </a:schemeClr>
                  </a:solidFill>
                </a:rPr>
                <a:t>Podnosi swoje kwalifikacje i umiejętności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A91F92F7-18E9-4E3C-8035-B516AFA95A6C}"/>
              </a:ext>
            </a:extLst>
          </p:cNvPr>
          <p:cNvGrpSpPr/>
          <p:nvPr/>
        </p:nvGrpSpPr>
        <p:grpSpPr>
          <a:xfrm>
            <a:off x="7900388" y="4532101"/>
            <a:ext cx="1963001" cy="1493193"/>
            <a:chOff x="4388207" y="1085713"/>
            <a:chExt cx="1663727" cy="13309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xmlns="" id="{13CD6E21-F2FC-443B-94FB-B91F5BC3BE23}"/>
                </a:ext>
              </a:extLst>
            </p:cNvPr>
            <p:cNvSpPr/>
            <p:nvPr/>
          </p:nvSpPr>
          <p:spPr>
            <a:xfrm>
              <a:off x="4388207" y="1085713"/>
              <a:ext cx="1663727" cy="1330982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Prostokąt: zaokrąglone rogi 4">
              <a:extLst>
                <a:ext uri="{FF2B5EF4-FFF2-40B4-BE49-F238E27FC236}">
                  <a16:creationId xmlns:a16="http://schemas.microsoft.com/office/drawing/2014/main" xmlns="" id="{26833C17-4837-4E52-B0FC-7432E02747C0}"/>
                </a:ext>
              </a:extLst>
            </p:cNvPr>
            <p:cNvSpPr txBox="1"/>
            <p:nvPr/>
          </p:nvSpPr>
          <p:spPr>
            <a:xfrm>
              <a:off x="4427190" y="1124696"/>
              <a:ext cx="1585761" cy="12530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b="1" kern="1200" dirty="0">
                  <a:solidFill>
                    <a:schemeClr val="accent1">
                      <a:lumMod val="50000"/>
                    </a:schemeClr>
                  </a:solidFill>
                </a:rPr>
                <a:t>Dzieli się wiedzą i doświadczeniem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3517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6F8219-A7EC-415C-B4EB-C6DE20ED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86245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Rodzice w naszym przedszkolu: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5433EE-73E5-4E8A-99FD-4D59B89B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89809"/>
            <a:ext cx="10058400" cy="4644735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tx1">
                  <a:lumMod val="75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Wspomagają przedszkole w działaniach i aktywnie uczestniczą w jego życiu.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Współtworzą klimat działalności opiekuńczo-wychowawczo-dydaktycznej i są partnerami w zarządzaniu placówką. 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Mogą liczyć na wsparcie przedszkola.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Wyrażają swoją opinię i oceniają pracę przedszkola.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Uczestniczą w tworzeniu i realizacji Planu Rozwoju Placówki.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Pomagają w pozyskiwaniu środków pozabudżetowych.</a:t>
            </a:r>
          </a:p>
          <a:p>
            <a:pPr lvl="0">
              <a:buClr>
                <a:schemeClr val="accent6">
                  <a:lumMod val="50000"/>
                </a:schemeClr>
              </a:buClr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 przedszkolu aktywnie działa Rada Rodziców.</a:t>
            </a:r>
          </a:p>
          <a:p>
            <a:endParaRPr lang="pl-PL" dirty="0"/>
          </a:p>
        </p:txBody>
      </p:sp>
      <p:pic>
        <p:nvPicPr>
          <p:cNvPr id="5" name="Obraz 4" descr="Podobny obraz">
            <a:extLst>
              <a:ext uri="{FF2B5EF4-FFF2-40B4-BE49-F238E27FC236}">
                <a16:creationId xmlns:a16="http://schemas.microsoft.com/office/drawing/2014/main" xmlns="" id="{176A778F-D98B-4AFC-8EF2-616F6B2FBC2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9157">
            <a:off x="9291625" y="671809"/>
            <a:ext cx="2772000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60721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1F1053-32A8-4A13-98BA-FC92708E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97428"/>
            <a:ext cx="10058402" cy="9351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Współpracujemy i promujemy się w środowisku lokalnym</a:t>
            </a:r>
            <a:endParaRPr lang="pl-PL" dirty="0"/>
          </a:p>
        </p:txBody>
      </p:sp>
      <p:graphicFrame>
        <p:nvGraphicFramePr>
          <p:cNvPr id="4" name="Symbol zastępczy zawartości 7">
            <a:extLst>
              <a:ext uri="{FF2B5EF4-FFF2-40B4-BE49-F238E27FC236}">
                <a16:creationId xmlns:a16="http://schemas.microsoft.com/office/drawing/2014/main" xmlns="" id="{FCCC4188-FB87-4F3C-A154-A66234B2C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402511"/>
              </p:ext>
            </p:extLst>
          </p:nvPr>
        </p:nvGraphicFramePr>
        <p:xfrm>
          <a:off x="1065212" y="1132610"/>
          <a:ext cx="10614169" cy="56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057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Tęczowa prezentacja</Template>
  <TotalTime>443</TotalTime>
  <Words>705</Words>
  <Application>Microsoft Office PowerPoint</Application>
  <PresentationFormat>Niestandardowy</PresentationFormat>
  <Paragraphs>95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Ilustracja natury 16:9</vt:lpstr>
      <vt:lpstr>Koncepcja funkcjonowania i rozwoju</vt:lpstr>
      <vt:lpstr>„Nikt nie rodzi się po raz drugi przedszkolakiem. To, czego nie zrobimy dla dzieci, wychowania przedszkolnego, nie zrobimy już nigdy. Stymulowanie rozwoju jest łatwiejsze od liczenia późniejszych strat”.</vt:lpstr>
      <vt:lpstr>WIZJA PRZEDSZKOLA</vt:lpstr>
      <vt:lpstr>Misja przedszkola</vt:lpstr>
      <vt:lpstr>Koncepcja uwzględnia sześć obszarów działalności przedszkola</vt:lpstr>
      <vt:lpstr>Dziecko w naszym przedszkolu: </vt:lpstr>
      <vt:lpstr>Profesjonalnie przygotowana kadra czuwa nad rozwojem i indywidualizacją dzieci</vt:lpstr>
      <vt:lpstr>Rodzice w naszym przedszkolu:</vt:lpstr>
      <vt:lpstr>Współpracujemy i promujemy się w środowisku lokalnym</vt:lpstr>
      <vt:lpstr>Slajd 10</vt:lpstr>
      <vt:lpstr>Zarządzanie palcówką wpływa pozytywnie na pracę przedszkola </vt:lpstr>
      <vt:lpstr>    Osiągnięcia i sukcesy naszych dzieci to wizytówka  i duma naszego przedszkola, to efekt wspólnej pracy całej kadry,  rodziców i partnerów przedszkola.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Grzegorz Jagielski</dc:creator>
  <cp:lastModifiedBy>Małgosia</cp:lastModifiedBy>
  <cp:revision>39</cp:revision>
  <dcterms:created xsi:type="dcterms:W3CDTF">2022-04-03T13:03:47Z</dcterms:created>
  <dcterms:modified xsi:type="dcterms:W3CDTF">2024-02-28T19:35:28Z</dcterms:modified>
</cp:coreProperties>
</file>